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3354" r:id="rId2"/>
    <p:sldId id="3351" r:id="rId3"/>
    <p:sldId id="3102" r:id="rId4"/>
    <p:sldId id="3131" r:id="rId5"/>
    <p:sldId id="3343" r:id="rId6"/>
    <p:sldId id="3335" r:id="rId7"/>
    <p:sldId id="3336" r:id="rId8"/>
    <p:sldId id="3337" r:id="rId9"/>
    <p:sldId id="3338" r:id="rId10"/>
    <p:sldId id="3129" r:id="rId11"/>
    <p:sldId id="3353" r:id="rId12"/>
    <p:sldId id="3339" r:id="rId13"/>
    <p:sldId id="3342" r:id="rId14"/>
    <p:sldId id="3348" r:id="rId15"/>
    <p:sldId id="3031" r:id="rId16"/>
    <p:sldId id="3295" r:id="rId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1" autoAdjust="0"/>
    <p:restoredTop sz="93957" autoAdjust="0"/>
  </p:normalViewPr>
  <p:slideViewPr>
    <p:cSldViewPr snapToGrid="0">
      <p:cViewPr varScale="1">
        <p:scale>
          <a:sx n="68" d="100"/>
          <a:sy n="68"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12E43-17AD-4F61-AEC7-C2ED6066EAAA}" type="datetimeFigureOut">
              <a:rPr lang="zh-TW" altLang="en-US" smtClean="0"/>
              <a:t>2024/3/24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A6F96-2890-4693-9080-ECBD8ED107B3}" type="slidenum">
              <a:rPr lang="zh-TW" altLang="en-US" smtClean="0"/>
              <a:t>‹#›</a:t>
            </a:fld>
            <a:endParaRPr lang="zh-TW" altLang="en-US"/>
          </a:p>
        </p:txBody>
      </p:sp>
    </p:spTree>
    <p:extLst>
      <p:ext uri="{BB962C8B-B14F-4D97-AF65-F5344CB8AC3E}">
        <p14:creationId xmlns:p14="http://schemas.microsoft.com/office/powerpoint/2010/main" val="3685224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97FC-C3E0-46C8-D7AD-70FF98B82B7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8D7BA5-05B1-D00A-4702-FCB89DCCB8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15DCE05-E951-B480-EC7D-424805A31217}"/>
              </a:ext>
            </a:extLst>
          </p:cNvPr>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a:extLst>
              <a:ext uri="{FF2B5EF4-FFF2-40B4-BE49-F238E27FC236}">
                <a16:creationId xmlns:a16="http://schemas.microsoft.com/office/drawing/2014/main" id="{11F316EC-6D91-E783-EE6F-6E3F3A435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66337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https://arxiv.org/abs/2308.00352</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0894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Typically in AI, an agent refers to an artificial entity capable of perceiving its surroundings using sensors, making decisions, and then taking actions in response using actuators</a:t>
            </a:r>
          </a:p>
          <a:p>
            <a:r>
              <a:rPr lang="en-US" altLang="zh-TW" dirty="0"/>
              <a:t>The concept of agents originated in Philosophy, with roots tracing back to thinkers like Aristotle and Hume [5]. It describes entities possessing desires, beliefs, intentions, and the ability to take actions [5].</a:t>
            </a:r>
          </a:p>
          <a:p>
            <a:r>
              <a:rPr lang="en-US" altLang="zh-TW" dirty="0"/>
              <a:t>This idea transitioned into computer science, intending to enable computers to understand users’ interests and autonomously perform actions on their behalf</a:t>
            </a:r>
          </a:p>
          <a:p>
            <a:r>
              <a:rPr lang="en-US" altLang="zh-TW" dirty="0"/>
              <a:t>“agent” is an entity with the capacity to act,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064804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97FC-C3E0-46C8-D7AD-70FF98B82B7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8D7BA5-05B1-D00A-4702-FCB89DCCB8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15DCE05-E951-B480-EC7D-424805A31217}"/>
              </a:ext>
            </a:extLst>
          </p:cNvPr>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a:extLst>
              <a:ext uri="{FF2B5EF4-FFF2-40B4-BE49-F238E27FC236}">
                <a16:creationId xmlns:a16="http://schemas.microsoft.com/office/drawing/2014/main" id="{11F316EC-6D91-E783-EE6F-6E3F3A435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637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57A6F96-2890-4693-9080-ECBD8ED107B3}" type="slidenum">
              <a:rPr lang="zh-TW" altLang="en-US" smtClean="0"/>
              <a:t>2</a:t>
            </a:fld>
            <a:endParaRPr lang="zh-TW" altLang="en-US"/>
          </a:p>
        </p:txBody>
      </p:sp>
    </p:spTree>
    <p:extLst>
      <p:ext uri="{BB962C8B-B14F-4D97-AF65-F5344CB8AC3E}">
        <p14:creationId xmlns:p14="http://schemas.microsoft.com/office/powerpoint/2010/main" val="50463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「三個臭皮匠甚過一個諸葛亮」的概念</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未來不需要打造全能的模型，語言模型可以專業分工，不同團隊可以專注於打造專業領域的語言模型</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arial" panose="020B0604020202020204" pitchFamily="34" charset="0"/>
              </a:rPr>
              <a:t>風遁</a:t>
            </a:r>
            <a:r>
              <a:rPr lang="en-US" altLang="zh-TW" b="0" i="0" dirty="0">
                <a:solidFill>
                  <a:srgbClr val="333333"/>
                </a:solidFill>
                <a:effectLst/>
                <a:latin typeface="arial" panose="020B0604020202020204" pitchFamily="34" charset="0"/>
              </a:rPr>
              <a:t>·</a:t>
            </a:r>
            <a:r>
              <a:rPr lang="zh-TW" altLang="en-US" b="0" i="0" dirty="0">
                <a:solidFill>
                  <a:srgbClr val="333333"/>
                </a:solidFill>
                <a:effectLst/>
                <a:latin typeface="arial" panose="020B0604020202020204" pitchFamily="34" charset="0"/>
              </a:rPr>
              <a:t>螺旋手裏劍</a:t>
            </a: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6540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勤儉的 </a:t>
            </a:r>
            <a:r>
              <a:rPr lang="en-US" altLang="zh-TW" dirty="0"/>
              <a:t>GPT</a:t>
            </a:r>
          </a:p>
          <a:p>
            <a:endParaRPr lang="en-US" altLang="zh-TW" dirty="0"/>
          </a:p>
          <a:p>
            <a:r>
              <a:rPr lang="en-US" altLang="zh-TW" dirty="0"/>
              <a:t>LLM</a:t>
            </a:r>
            <a:r>
              <a:rPr lang="zh-TW" altLang="en-US" dirty="0"/>
              <a:t> </a:t>
            </a:r>
            <a:r>
              <a:rPr lang="en-US" altLang="zh-TW" dirty="0"/>
              <a:t>gate</a:t>
            </a:r>
          </a:p>
          <a:p>
            <a:r>
              <a:rPr lang="en-US" altLang="zh-TW" b="0" i="0" dirty="0" err="1">
                <a:solidFill>
                  <a:srgbClr val="0F0F0F"/>
                </a:solidFill>
                <a:effectLst/>
                <a:latin typeface="Roboto" panose="02000000000000000000" pitchFamily="2" charset="0"/>
              </a:rPr>
              <a:t>FrugalGPT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0282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https://chat.openai.com/c/65b38cb7-19d2-4430-8f9c-c2955f2c770e</a:t>
            </a:r>
          </a:p>
          <a:p>
            <a:r>
              <a:rPr lang="en-US" altLang="zh-TW" dirty="0"/>
              <a:t>https://claude.ai/chat/8dbe4a44-b70c-44a6-bee3-2ab5f0fe77de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2423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Comparing row ⃝3 and ⃝4 (or row ⃝4 and ⃝5 ), we find the judge shows a preference to the side with the same LLM as the backbone. This bias indicates that LLMs might not be a fair judge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7990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In general, we found that prompts that encouraged models to be more “stubborn’ based on their own solutions led to longer debates and better final solutions. Overall, we observed that language model agents were relatively "agreeable", perhaps as a result of instruction tuning or reinforcement learning based on human feedback</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Large language models are not fair evaluators.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Comparing row ⃝3 and ⃝4 (or row ⃝4 and ⃝5 ), we find the judge shows a preference to the side with the same LLM as the backbone. This bias indicates that LLMs might not be a fair judge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06908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Python Programmer could collaborate with a Stock Trader to realize the idea of developing a trading bot for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Examples we encountered in our preliminary analysis include role flipping, assistant repeating instructions, flake replies, and infinite loop of messages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36792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4876E-1475-CBA5-AFD2-9AC0858396E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5D717C1-053F-4966-1FCB-FCAFA7CCF3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40A4EA0-9C8C-5A3B-E623-A707F96F4A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DYNAMIC LLM-AGENT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Python Programmer could collaborate with a Stock Trader to realize the idea of developing a trading bot for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Examples we encountered in our preliminary analysis include role flipping, assistant repeating instructions, flake replies, and infinite loop of messages</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4B645537-DD2A-E5E0-6D51-9198DFF165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80105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222B1-1B58-AD58-08A0-C97038B0BFA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1A94F92-2E17-CE32-25CF-CD2AF2711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788A3D-E5BF-B784-63C6-6CFF3FBE37EA}"/>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5" name="頁尾版面配置區 4">
            <a:extLst>
              <a:ext uri="{FF2B5EF4-FFF2-40B4-BE49-F238E27FC236}">
                <a16:creationId xmlns:a16="http://schemas.microsoft.com/office/drawing/2014/main" id="{F88EA435-9216-A9ED-C989-4859C7113D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503C4D-2220-45BD-EEDD-CC468362ED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526898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06DEE-DE7C-2316-98CB-8E2F52862E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A765D2-9CAC-05F3-7EDF-EC0DBB90211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5A9D5C-5962-670A-9DEE-3CEAF1CC1B96}"/>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5" name="頁尾版面配置區 4">
            <a:extLst>
              <a:ext uri="{FF2B5EF4-FFF2-40B4-BE49-F238E27FC236}">
                <a16:creationId xmlns:a16="http://schemas.microsoft.com/office/drawing/2014/main" id="{3174C8D2-FC69-EFE6-A0AF-47BF0C5A10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FD47E9-D838-909C-7E00-3406B9E6813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538789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356B2BE-4873-07E3-4F1E-5531AE2F565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0F503E-3630-7BB7-63A6-EC86708DB06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5C0708C-2157-B73B-A075-4E711FA30450}"/>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5" name="頁尾版面配置區 4">
            <a:extLst>
              <a:ext uri="{FF2B5EF4-FFF2-40B4-BE49-F238E27FC236}">
                <a16:creationId xmlns:a16="http://schemas.microsoft.com/office/drawing/2014/main" id="{FAD7B05A-82AD-59BC-6B9C-8FC63BDDEC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D7B87-4358-D971-EA71-7EE011E6417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51347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C86210-5A2D-F814-C6F9-FB35DE2E87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E5F91B-69A5-6142-0EA9-1317D45DF92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D76C18-EA00-AF90-6299-451289596ACA}"/>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5" name="頁尾版面配置區 4">
            <a:extLst>
              <a:ext uri="{FF2B5EF4-FFF2-40B4-BE49-F238E27FC236}">
                <a16:creationId xmlns:a16="http://schemas.microsoft.com/office/drawing/2014/main" id="{87031288-B5DC-F194-E61B-EB27F913A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2B8D3B-9C2E-B8EC-D337-8194DF73B2D1}"/>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88662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960B-7B67-6827-8097-830998D3862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CA02B7-B506-AB6B-B8EB-997AE1DF0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AC54452-1EC4-2A1B-7DB5-6276485C7354}"/>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5" name="頁尾版面配置區 4">
            <a:extLst>
              <a:ext uri="{FF2B5EF4-FFF2-40B4-BE49-F238E27FC236}">
                <a16:creationId xmlns:a16="http://schemas.microsoft.com/office/drawing/2014/main" id="{50C51114-E962-B173-55D5-33803C3C65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15CB33-F495-BE2B-3240-DA8070AD005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81932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ACD11-CC31-B048-7B1C-7730BB760DF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274E05-31A4-6D55-4AE0-CF4D59418D5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3A3F41-39AB-C1CB-EA5A-774F09F3601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4FFC2D-76D3-89B6-B0DD-02C48AFC4475}"/>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6" name="頁尾版面配置區 5">
            <a:extLst>
              <a:ext uri="{FF2B5EF4-FFF2-40B4-BE49-F238E27FC236}">
                <a16:creationId xmlns:a16="http://schemas.microsoft.com/office/drawing/2014/main" id="{3429ED95-48B8-3DDA-8539-D79B07B84A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182DB1-C7EC-A71A-1F6B-126A2B428347}"/>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946134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DDE36-599E-5E0A-437B-12D9C57660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314BC7B-3C51-3662-8116-F23B4B4CA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78161-F486-A98D-22D5-61CD31AFE3F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FBAD2CF-9515-7307-F111-00175C8AD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2405D7E-58EC-A791-FDC5-AC82E6B7BEE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BC6CF4-CCA1-0A3A-EFFD-69F9D53214DA}"/>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8" name="頁尾版面配置區 7">
            <a:extLst>
              <a:ext uri="{FF2B5EF4-FFF2-40B4-BE49-F238E27FC236}">
                <a16:creationId xmlns:a16="http://schemas.microsoft.com/office/drawing/2014/main" id="{37D6CABE-7B78-4B05-7BD6-8F4C41BF9D8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54DF93-E26F-786A-EE04-DB1303A3225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0458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53AC3-0213-EDEF-BFE9-E69E119F86C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0D37DC-51F3-EE5E-5382-26E7FC56AA6D}"/>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4" name="頁尾版面配置區 3">
            <a:extLst>
              <a:ext uri="{FF2B5EF4-FFF2-40B4-BE49-F238E27FC236}">
                <a16:creationId xmlns:a16="http://schemas.microsoft.com/office/drawing/2014/main" id="{A7EEA5F8-7888-9649-DED9-245CFC0CB5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A1A9CBD-E389-2032-52BC-2E8A7D9884F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892140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72E7B4-EC75-CEB4-BAD6-E40D9C2FFAAA}"/>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3" name="頁尾版面配置區 2">
            <a:extLst>
              <a:ext uri="{FF2B5EF4-FFF2-40B4-BE49-F238E27FC236}">
                <a16:creationId xmlns:a16="http://schemas.microsoft.com/office/drawing/2014/main" id="{F7D96D25-D66E-CC1A-A9C1-6EF41E4DD77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3FF2DE5-1D20-A0A6-DD70-54490C8450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095767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F0292-F8D4-D14B-AFF5-3287BFF12E7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00D747-9E88-F7E4-5328-AA3B18108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90F6F8-4FE0-8674-733D-A365CE9FA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94903C-A004-9A97-CD66-057D50200338}"/>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6" name="頁尾版面配置區 5">
            <a:extLst>
              <a:ext uri="{FF2B5EF4-FFF2-40B4-BE49-F238E27FC236}">
                <a16:creationId xmlns:a16="http://schemas.microsoft.com/office/drawing/2014/main" id="{3B165B56-7A8E-3C37-A104-6B73F6214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6186F07-F4F9-8F61-F081-6A88F8375F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524412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44E33-0634-B9FD-2CF3-963B01F95DD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CF4B4C-EA68-63EA-C117-2DF5A44008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AC159D-5559-8304-14C4-38FAAC2E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CD6BE0C-33A9-99B6-CB21-18D9EA25959D}"/>
              </a:ext>
            </a:extLst>
          </p:cNvPr>
          <p:cNvSpPr>
            <a:spLocks noGrp="1"/>
          </p:cNvSpPr>
          <p:nvPr>
            <p:ph type="dt" sz="half" idx="10"/>
          </p:nvPr>
        </p:nvSpPr>
        <p:spPr/>
        <p:txBody>
          <a:bodyPr/>
          <a:lstStyle/>
          <a:p>
            <a:fld id="{DB6AC99C-D50E-4E91-A691-9BDF38185A97}" type="datetimeFigureOut">
              <a:rPr lang="zh-TW" altLang="en-US" smtClean="0"/>
              <a:t>2024/3/24</a:t>
            </a:fld>
            <a:endParaRPr lang="zh-TW" altLang="en-US"/>
          </a:p>
        </p:txBody>
      </p:sp>
      <p:sp>
        <p:nvSpPr>
          <p:cNvPr id="6" name="頁尾版面配置區 5">
            <a:extLst>
              <a:ext uri="{FF2B5EF4-FFF2-40B4-BE49-F238E27FC236}">
                <a16:creationId xmlns:a16="http://schemas.microsoft.com/office/drawing/2014/main" id="{992CE11E-4101-BAFC-E041-8F5E38DCF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7D94AD-8AD1-8B07-7B46-8347073F548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424854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3C67E51-2FA3-763B-8BBF-67540940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5C3DDF-A565-7579-7A30-25D809AE5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B885BC-0E7A-84FD-B83E-2618CAAE0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AC99C-D50E-4E91-A691-9BDF38185A97}" type="datetimeFigureOut">
              <a:rPr lang="zh-TW" altLang="en-US" smtClean="0"/>
              <a:t>2024/3/24</a:t>
            </a:fld>
            <a:endParaRPr lang="zh-TW" altLang="en-US"/>
          </a:p>
        </p:txBody>
      </p:sp>
      <p:sp>
        <p:nvSpPr>
          <p:cNvPr id="5" name="頁尾版面配置區 4">
            <a:extLst>
              <a:ext uri="{FF2B5EF4-FFF2-40B4-BE49-F238E27FC236}">
                <a16:creationId xmlns:a16="http://schemas.microsoft.com/office/drawing/2014/main" id="{25EFC2AC-0D83-6F80-2A4B-0DD8D6F13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C00092-548F-35BB-5478-C7ED51069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72233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2A4F3-3C20-684C-B1F8-CBEF62E08CC9}"/>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A6CA9220-BFB1-0A2F-A289-F614813F461B}"/>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B8827F96-C09A-87B3-42EE-1745207034D6}"/>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601604C-7E46-4E27-C6CB-A6251ADAA388}"/>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5F24C45C-A95A-B188-C123-2B2A2C19BCF4}"/>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C2BA261-482F-3B8F-D848-F5039E1466AE}"/>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D58AD4C1-34F9-7365-A1B0-DB9322016FC5}"/>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903C0DD-6C9E-8A8C-8277-D01529CB0BBD}"/>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67A03CD3-DE14-9423-F5A6-C2F36CD9F5F3}"/>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9C8C1B33-A384-1C9F-7A04-87FFAF906E04}"/>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06D49738-8614-D64A-94DF-752EF81605AD}"/>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11C4C6D1-9A14-990F-FE5C-B5FAF8F329D3}"/>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BC94C95B-8303-9C55-290F-C84C84DEB023}"/>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1E18B705-FE2E-9B53-E387-C9830F8589D3}"/>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533F63CD-DEBE-B42A-754D-2344BE051731}"/>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43E0EA57-2F39-5BEE-5BE7-28E10E07AFBC}"/>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F39F4988-AA87-6361-AD93-0E5500E4697F}"/>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50FD1027-2074-30C3-E509-1C9F925199E2}"/>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0D41A4F-61E9-EF21-1B5C-1F8AEA5440D6}"/>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A654FA43-DB27-1BE0-75B8-CE042450B3F7}"/>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F5C2FD12-E791-73BE-3255-9432979F725A}"/>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D629EEE7-7AEC-2D41-2164-E3E08FECC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70B7A894-D419-BD6A-3FC7-9BCE8180152C}"/>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2052" name="Picture 4">
            <a:extLst>
              <a:ext uri="{FF2B5EF4-FFF2-40B4-BE49-F238E27FC236}">
                <a16:creationId xmlns:a16="http://schemas.microsoft.com/office/drawing/2014/main" id="{C0A8AB30-5B4F-D2AE-0AEC-4262637E4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6009F7-736A-4650-D5DA-4B11F95A9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81979DC-4835-2FEA-5E0F-4136D7209BBA}"/>
              </a:ext>
            </a:extLst>
          </p:cNvPr>
          <p:cNvSpPr/>
          <p:nvPr/>
        </p:nvSpPr>
        <p:spPr>
          <a:xfrm>
            <a:off x="7153126" y="51114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5" name="Picture 4">
            <a:extLst>
              <a:ext uri="{FF2B5EF4-FFF2-40B4-BE49-F238E27FC236}">
                <a16:creationId xmlns:a16="http://schemas.microsoft.com/office/drawing/2014/main" id="{B026C5B0-1263-73CC-2E27-552924EDE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844" y="51114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45827606-C6A0-8FAD-4310-583FDD26A094}"/>
              </a:ext>
            </a:extLst>
          </p:cNvPr>
          <p:cNvSpPr/>
          <p:nvPr/>
        </p:nvSpPr>
        <p:spPr>
          <a:xfrm>
            <a:off x="10107513" y="5120048"/>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7" name="橢圓 6">
            <a:extLst>
              <a:ext uri="{FF2B5EF4-FFF2-40B4-BE49-F238E27FC236}">
                <a16:creationId xmlns:a16="http://schemas.microsoft.com/office/drawing/2014/main" id="{2C361CE4-C4C1-90AA-D8ED-2DA0063C2E41}"/>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68E7451-90E0-6D0A-09DB-34F9A2FBE415}"/>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DA0FB92A-946F-FA0B-09CA-7708943F9B78}"/>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98F4E0F8-DC72-94C0-6251-11903FDD8275}"/>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E7B0FA64-7106-E639-5A83-BB651CEA347A}"/>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486A912C-2DC3-1749-FEE9-1990E918B192}"/>
              </a:ext>
            </a:extLst>
          </p:cNvPr>
          <p:cNvSpPr/>
          <p:nvPr/>
        </p:nvSpPr>
        <p:spPr>
          <a:xfrm>
            <a:off x="6547730" y="46834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5</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2994A3A-F454-DF94-F910-8AAC08471673}"/>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
        <p:nvSpPr>
          <p:cNvPr id="14" name="矩形: 圓角 13">
            <a:extLst>
              <a:ext uri="{FF2B5EF4-FFF2-40B4-BE49-F238E27FC236}">
                <a16:creationId xmlns:a16="http://schemas.microsoft.com/office/drawing/2014/main" id="{367F2A30-71D6-60B0-C36E-0CFA1E7D4791}"/>
              </a:ext>
            </a:extLst>
          </p:cNvPr>
          <p:cNvSpPr/>
          <p:nvPr/>
        </p:nvSpPr>
        <p:spPr>
          <a:xfrm>
            <a:off x="6381750" y="4533900"/>
            <a:ext cx="5489908" cy="2057397"/>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1410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ADDFDE2-4415-D86D-E79B-25FB07EF6EF4}"/>
              </a:ext>
            </a:extLst>
          </p:cNvPr>
          <p:cNvPicPr>
            <a:picLocks noChangeAspect="1"/>
          </p:cNvPicPr>
          <p:nvPr/>
        </p:nvPicPr>
        <p:blipFill>
          <a:blip r:embed="rId3"/>
          <a:stretch>
            <a:fillRect/>
          </a:stretch>
        </p:blipFill>
        <p:spPr>
          <a:xfrm>
            <a:off x="447126" y="4751107"/>
            <a:ext cx="11640365" cy="1981339"/>
          </a:xfrm>
          <a:prstGeom prst="rect">
            <a:avLst/>
          </a:prstGeom>
        </p:spPr>
      </p:pic>
      <p:pic>
        <p:nvPicPr>
          <p:cNvPr id="11" name="圖片 10">
            <a:extLst>
              <a:ext uri="{FF2B5EF4-FFF2-40B4-BE49-F238E27FC236}">
                <a16:creationId xmlns:a16="http://schemas.microsoft.com/office/drawing/2014/main" id="{0C7899A6-E958-C25E-8014-52ECEF21D166}"/>
              </a:ext>
            </a:extLst>
          </p:cNvPr>
          <p:cNvPicPr>
            <a:picLocks noChangeAspect="1"/>
          </p:cNvPicPr>
          <p:nvPr/>
        </p:nvPicPr>
        <p:blipFill>
          <a:blip r:embed="rId4"/>
          <a:stretch>
            <a:fillRect/>
          </a:stretch>
        </p:blipFill>
        <p:spPr>
          <a:xfrm>
            <a:off x="838201" y="1012662"/>
            <a:ext cx="10287000" cy="3448550"/>
          </a:xfrm>
          <a:prstGeom prst="rect">
            <a:avLst/>
          </a:prstGeom>
        </p:spPr>
      </p:pic>
      <p:sp>
        <p:nvSpPr>
          <p:cNvPr id="13" name="文字方塊 12">
            <a:extLst>
              <a:ext uri="{FF2B5EF4-FFF2-40B4-BE49-F238E27FC236}">
                <a16:creationId xmlns:a16="http://schemas.microsoft.com/office/drawing/2014/main" id="{DAE1BF55-F4C8-5DBB-30E3-8311DE918C7B}"/>
              </a:ext>
            </a:extLst>
          </p:cNvPr>
          <p:cNvSpPr txBox="1"/>
          <p:nvPr/>
        </p:nvSpPr>
        <p:spPr>
          <a:xfrm>
            <a:off x="8319247" y="722767"/>
            <a:ext cx="38727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https://arxiv.org/abs/2305.19118</a:t>
            </a:r>
          </a:p>
        </p:txBody>
      </p:sp>
      <p:sp>
        <p:nvSpPr>
          <p:cNvPr id="15" name="矩形: 圓角 14">
            <a:extLst>
              <a:ext uri="{FF2B5EF4-FFF2-40B4-BE49-F238E27FC236}">
                <a16:creationId xmlns:a16="http://schemas.microsoft.com/office/drawing/2014/main" id="{E31796D6-44E2-5C9E-7718-3E605D88E026}"/>
              </a:ext>
            </a:extLst>
          </p:cNvPr>
          <p:cNvSpPr/>
          <p:nvPr/>
        </p:nvSpPr>
        <p:spPr>
          <a:xfrm>
            <a:off x="847296" y="3730104"/>
            <a:ext cx="10277905" cy="61637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E3CA2F2C-0D57-F2D2-D195-A8FF8F42F006}"/>
              </a:ext>
            </a:extLst>
          </p:cNvPr>
          <p:cNvSpPr/>
          <p:nvPr/>
        </p:nvSpPr>
        <p:spPr>
          <a:xfrm>
            <a:off x="847296" y="3106271"/>
            <a:ext cx="10287000" cy="526225"/>
          </a:xfrm>
          <a:prstGeom prst="round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F7CFF959-21E0-4760-6141-9CF411DE9E8A}"/>
              </a:ext>
            </a:extLst>
          </p:cNvPr>
          <p:cNvSpPr txBox="1"/>
          <p:nvPr/>
        </p:nvSpPr>
        <p:spPr>
          <a:xfrm>
            <a:off x="838037" y="4346475"/>
            <a:ext cx="48409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為反對而反對</a:t>
            </a:r>
          </a:p>
        </p:txBody>
      </p:sp>
      <p:sp>
        <p:nvSpPr>
          <p:cNvPr id="19" name="文字方塊 18">
            <a:extLst>
              <a:ext uri="{FF2B5EF4-FFF2-40B4-BE49-F238E27FC236}">
                <a16:creationId xmlns:a16="http://schemas.microsoft.com/office/drawing/2014/main" id="{303176A1-2E23-7F75-79CF-9A6944B89E18}"/>
              </a:ext>
            </a:extLst>
          </p:cNvPr>
          <p:cNvSpPr txBox="1"/>
          <p:nvPr/>
        </p:nvSpPr>
        <p:spPr>
          <a:xfrm>
            <a:off x="506473" y="336627"/>
            <a:ext cx="48658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討論會不會停不下來？</a:t>
            </a:r>
            <a:endParaRPr kumimoji="0" lang="zh-TW" altLang="en-US" sz="36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476918-A87E-B168-8871-591516EA69FD}"/>
              </a:ext>
            </a:extLst>
          </p:cNvPr>
          <p:cNvSpPr txBox="1"/>
          <p:nvPr/>
        </p:nvSpPr>
        <p:spPr>
          <a:xfrm>
            <a:off x="8319247" y="4860248"/>
            <a:ext cx="36745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https://arxiv.org/abs/2305.14325</a:t>
            </a:r>
          </a:p>
        </p:txBody>
      </p:sp>
      <p:cxnSp>
        <p:nvCxnSpPr>
          <p:cNvPr id="22" name="直線接點 21">
            <a:extLst>
              <a:ext uri="{FF2B5EF4-FFF2-40B4-BE49-F238E27FC236}">
                <a16:creationId xmlns:a16="http://schemas.microsoft.com/office/drawing/2014/main" id="{704754D1-C290-7E8C-03C1-3FE9FA911473}"/>
              </a:ext>
            </a:extLst>
          </p:cNvPr>
          <p:cNvCxnSpPr/>
          <p:nvPr/>
        </p:nvCxnSpPr>
        <p:spPr>
          <a:xfrm>
            <a:off x="2510971" y="6545943"/>
            <a:ext cx="5268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919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621F10-92EC-8941-A9ED-150FE995F7DD}"/>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93889D25-8C28-CD1F-0B0B-F5F09EE7E760}"/>
              </a:ext>
            </a:extLst>
          </p:cNvPr>
          <p:cNvSpPr>
            <a:spLocks noGrp="1"/>
          </p:cNvSpPr>
          <p:nvPr>
            <p:ph type="subTitle" idx="1"/>
          </p:nvPr>
        </p:nvSpPr>
        <p:spPr/>
        <p:txBody>
          <a:bodyPr/>
          <a:lstStyle/>
          <a:p>
            <a:endParaRPr lang="zh-TW" altLang="en-US"/>
          </a:p>
        </p:txBody>
      </p:sp>
      <p:pic>
        <p:nvPicPr>
          <p:cNvPr id="4" name="Picture 2">
            <a:extLst>
              <a:ext uri="{FF2B5EF4-FFF2-40B4-BE49-F238E27FC236}">
                <a16:creationId xmlns:a16="http://schemas.microsoft.com/office/drawing/2014/main" id="{D1CD645E-03AC-2DF7-26E9-250441757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476" y="291273"/>
            <a:ext cx="8943674" cy="631423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E70415CA-8175-913C-B090-8E226EB9C034}"/>
              </a:ext>
            </a:extLst>
          </p:cNvPr>
          <p:cNvSpPr txBox="1"/>
          <p:nvPr/>
        </p:nvSpPr>
        <p:spPr>
          <a:xfrm>
            <a:off x="419100" y="291273"/>
            <a:ext cx="2599871" cy="1077218"/>
          </a:xfrm>
          <a:prstGeom prst="rect">
            <a:avLst/>
          </a:prstGeom>
          <a:noFill/>
        </p:spPr>
        <p:txBody>
          <a:bodyPr wrap="square">
            <a:spAutoFit/>
          </a:bodyPr>
          <a:lstStyle/>
          <a:p>
            <a:r>
              <a:rPr lang="zh-TW" altLang="en-US" sz="3200" b="1" u="sng" dirty="0">
                <a:latin typeface="微軟正黑體" panose="020B0604030504040204" pitchFamily="34" charset="-120"/>
                <a:ea typeface="微軟正黑體" panose="020B0604030504040204" pitchFamily="34" charset="-120"/>
              </a:rPr>
              <a:t>團隊需要有不同的腳色</a:t>
            </a:r>
            <a:endParaRPr lang="zh-TW" altLang="en-US" sz="3200" b="1" u="sng" dirty="0"/>
          </a:p>
        </p:txBody>
      </p:sp>
      <p:sp>
        <p:nvSpPr>
          <p:cNvPr id="5" name="語音泡泡: 圓角矩形 4">
            <a:extLst>
              <a:ext uri="{FF2B5EF4-FFF2-40B4-BE49-F238E27FC236}">
                <a16:creationId xmlns:a16="http://schemas.microsoft.com/office/drawing/2014/main" id="{AF2618D3-5283-0879-8BB1-E2401FD93B9E}"/>
              </a:ext>
            </a:extLst>
          </p:cNvPr>
          <p:cNvSpPr/>
          <p:nvPr/>
        </p:nvSpPr>
        <p:spPr>
          <a:xfrm>
            <a:off x="1009650" y="1960440"/>
            <a:ext cx="2909729" cy="1005199"/>
          </a:xfrm>
          <a:prstGeom prst="wedgeRoundRectCallout">
            <a:avLst>
              <a:gd name="adj1" fmla="val 75786"/>
              <a:gd name="adj2" fmla="val 19689"/>
              <a:gd name="adj3" fmla="val 16667"/>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七步之外，魔法快；</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七步之內，斧頭快。</a:t>
            </a:r>
          </a:p>
        </p:txBody>
      </p:sp>
    </p:spTree>
    <p:extLst>
      <p:ext uri="{BB962C8B-B14F-4D97-AF65-F5344CB8AC3E}">
        <p14:creationId xmlns:p14="http://schemas.microsoft.com/office/powerpoint/2010/main" val="4173566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7A5102-26B2-7FF0-897E-A824EFF44CD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引入不同的腳色</a:t>
            </a:r>
          </a:p>
        </p:txBody>
      </p:sp>
      <p:sp>
        <p:nvSpPr>
          <p:cNvPr id="5" name="文字方塊 4">
            <a:extLst>
              <a:ext uri="{FF2B5EF4-FFF2-40B4-BE49-F238E27FC236}">
                <a16:creationId xmlns:a16="http://schemas.microsoft.com/office/drawing/2014/main" id="{F0EFA135-4CD2-0C55-F31F-0DA4401B9B22}"/>
              </a:ext>
            </a:extLst>
          </p:cNvPr>
          <p:cNvSpPr txBox="1"/>
          <p:nvPr/>
        </p:nvSpPr>
        <p:spPr>
          <a:xfrm>
            <a:off x="838200" y="138882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https://arxiv.org/abs/2303.17760</a:t>
            </a:r>
          </a:p>
        </p:txBody>
      </p:sp>
      <p:pic>
        <p:nvPicPr>
          <p:cNvPr id="7" name="圖片 6">
            <a:extLst>
              <a:ext uri="{FF2B5EF4-FFF2-40B4-BE49-F238E27FC236}">
                <a16:creationId xmlns:a16="http://schemas.microsoft.com/office/drawing/2014/main" id="{FB9091D4-95C5-6714-F774-6D790F5CA9C8}"/>
              </a:ext>
            </a:extLst>
          </p:cNvPr>
          <p:cNvPicPr>
            <a:picLocks noChangeAspect="1"/>
          </p:cNvPicPr>
          <p:nvPr/>
        </p:nvPicPr>
        <p:blipFill>
          <a:blip r:embed="rId3"/>
          <a:stretch>
            <a:fillRect/>
          </a:stretch>
        </p:blipFill>
        <p:spPr>
          <a:xfrm flipH="1">
            <a:off x="8497708" y="1043095"/>
            <a:ext cx="1218826" cy="1295185"/>
          </a:xfrm>
          <a:prstGeom prst="rect">
            <a:avLst/>
          </a:prstGeom>
        </p:spPr>
      </p:pic>
      <p:sp>
        <p:nvSpPr>
          <p:cNvPr id="8" name="文字方塊 7">
            <a:extLst>
              <a:ext uri="{FF2B5EF4-FFF2-40B4-BE49-F238E27FC236}">
                <a16:creationId xmlns:a16="http://schemas.microsoft.com/office/drawing/2014/main" id="{1AB4E53A-20C4-D539-05FE-563BF4D5324F}"/>
              </a:ext>
            </a:extLst>
          </p:cNvPr>
          <p:cNvSpPr txBox="1"/>
          <p:nvPr/>
        </p:nvSpPr>
        <p:spPr>
          <a:xfrm>
            <a:off x="6762394" y="544892"/>
            <a:ext cx="44906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把一個人活成一個團隊</a:t>
            </a:r>
          </a:p>
        </p:txBody>
      </p:sp>
      <p:sp>
        <p:nvSpPr>
          <p:cNvPr id="9" name="文字方塊 8">
            <a:extLst>
              <a:ext uri="{FF2B5EF4-FFF2-40B4-BE49-F238E27FC236}">
                <a16:creationId xmlns:a16="http://schemas.microsoft.com/office/drawing/2014/main" id="{425CF2B6-DC8B-16F0-B58F-A013D7690441}"/>
              </a:ext>
            </a:extLst>
          </p:cNvPr>
          <p:cNvSpPr txBox="1"/>
          <p:nvPr/>
        </p:nvSpPr>
        <p:spPr>
          <a:xfrm>
            <a:off x="9515523" y="1790917"/>
            <a:ext cx="12188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CEO</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026" name="Picture 2">
            <a:extLst>
              <a:ext uri="{FF2B5EF4-FFF2-40B4-BE49-F238E27FC236}">
                <a16:creationId xmlns:a16="http://schemas.microsoft.com/office/drawing/2014/main" id="{807A1A19-3F0D-CFB5-DC94-B5EAC3FD0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478" y="216093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3D5838-82E3-F553-3B94-18B9449C9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4430" y="280058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4F5758-8F78-EAC5-DFEA-F982CE7C9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6932" y="390534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語音泡泡: 圓角矩形 9">
            <a:extLst>
              <a:ext uri="{FF2B5EF4-FFF2-40B4-BE49-F238E27FC236}">
                <a16:creationId xmlns:a16="http://schemas.microsoft.com/office/drawing/2014/main" id="{EA0E3B45-69E6-B6E1-1CD4-DAD29C5ABD94}"/>
              </a:ext>
            </a:extLst>
          </p:cNvPr>
          <p:cNvSpPr/>
          <p:nvPr/>
        </p:nvSpPr>
        <p:spPr>
          <a:xfrm>
            <a:off x="5393657" y="1285564"/>
            <a:ext cx="2909729" cy="609600"/>
          </a:xfrm>
          <a:prstGeom prst="wedgeRoundRectCallout">
            <a:avLst>
              <a:gd name="adj1" fmla="val 60728"/>
              <a:gd name="adj2" fmla="val 53802"/>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完成某項專案</a:t>
            </a:r>
          </a:p>
        </p:txBody>
      </p:sp>
      <p:sp>
        <p:nvSpPr>
          <p:cNvPr id="11" name="語音泡泡: 圓角矩形 10">
            <a:extLst>
              <a:ext uri="{FF2B5EF4-FFF2-40B4-BE49-F238E27FC236}">
                <a16:creationId xmlns:a16="http://schemas.microsoft.com/office/drawing/2014/main" id="{800FBA7D-9FA4-26D8-8548-CDF367620E11}"/>
              </a:ext>
            </a:extLst>
          </p:cNvPr>
          <p:cNvSpPr/>
          <p:nvPr/>
        </p:nvSpPr>
        <p:spPr>
          <a:xfrm>
            <a:off x="5393657" y="2124858"/>
            <a:ext cx="2919814" cy="972538"/>
          </a:xfrm>
          <a:prstGeom prst="wedgeRoundRectCallout">
            <a:avLst>
              <a:gd name="adj1" fmla="val -66536"/>
              <a:gd name="adj2" fmla="val 4159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先做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，再做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，然後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語音泡泡: 圓角矩形 11">
            <a:extLst>
              <a:ext uri="{FF2B5EF4-FFF2-40B4-BE49-F238E27FC236}">
                <a16:creationId xmlns:a16="http://schemas.microsoft.com/office/drawing/2014/main" id="{0E9C6B6B-DBA1-296D-F378-F1FC0C57841F}"/>
              </a:ext>
            </a:extLst>
          </p:cNvPr>
          <p:cNvSpPr/>
          <p:nvPr/>
        </p:nvSpPr>
        <p:spPr>
          <a:xfrm>
            <a:off x="5393657" y="3242232"/>
            <a:ext cx="2919814" cy="601406"/>
          </a:xfrm>
          <a:prstGeom prst="wedgeRoundRectCallout">
            <a:avLst>
              <a:gd name="adj1" fmla="val 64468"/>
              <a:gd name="adj2" fmla="val 4728"/>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寫程式</a:t>
            </a:r>
          </a:p>
        </p:txBody>
      </p:sp>
      <p:sp>
        <p:nvSpPr>
          <p:cNvPr id="13" name="語音泡泡: 圓角矩形 12">
            <a:extLst>
              <a:ext uri="{FF2B5EF4-FFF2-40B4-BE49-F238E27FC236}">
                <a16:creationId xmlns:a16="http://schemas.microsoft.com/office/drawing/2014/main" id="{70E13814-EC66-5E4A-9625-06BDDEE12EF1}"/>
              </a:ext>
            </a:extLst>
          </p:cNvPr>
          <p:cNvSpPr/>
          <p:nvPr/>
        </p:nvSpPr>
        <p:spPr>
          <a:xfrm>
            <a:off x="5393656" y="4019787"/>
            <a:ext cx="2919813" cy="928057"/>
          </a:xfrm>
          <a:prstGeom prst="wedgeRoundRectCallout">
            <a:avLst>
              <a:gd name="adj1" fmla="val -72573"/>
              <a:gd name="adj2" fmla="val 2791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試用一下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給建議</a:t>
            </a:r>
          </a:p>
        </p:txBody>
      </p:sp>
      <p:pic>
        <p:nvPicPr>
          <p:cNvPr id="16" name="Picture 2">
            <a:extLst>
              <a:ext uri="{FF2B5EF4-FFF2-40B4-BE49-F238E27FC236}">
                <a16:creationId xmlns:a16="http://schemas.microsoft.com/office/drawing/2014/main" id="{E6FBEEA1-CE7D-FE96-D164-93B46181D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61" y="51239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語音泡泡: 圓角矩形 16">
            <a:extLst>
              <a:ext uri="{FF2B5EF4-FFF2-40B4-BE49-F238E27FC236}">
                <a16:creationId xmlns:a16="http://schemas.microsoft.com/office/drawing/2014/main" id="{F51930A9-0837-35FB-4CCC-3729991B1E97}"/>
              </a:ext>
            </a:extLst>
          </p:cNvPr>
          <p:cNvSpPr/>
          <p:nvPr/>
        </p:nvSpPr>
        <p:spPr>
          <a:xfrm>
            <a:off x="5415390" y="5123993"/>
            <a:ext cx="2909730" cy="972538"/>
          </a:xfrm>
          <a:prstGeom prst="wedgeRoundRectCallout">
            <a:avLst>
              <a:gd name="adj1" fmla="val 65289"/>
              <a:gd name="adj2" fmla="val 13946"/>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加上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XX</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功能</a:t>
            </a:r>
          </a:p>
        </p:txBody>
      </p:sp>
      <p:sp>
        <p:nvSpPr>
          <p:cNvPr id="18" name="文字方塊 17">
            <a:extLst>
              <a:ext uri="{FF2B5EF4-FFF2-40B4-BE49-F238E27FC236}">
                <a16:creationId xmlns:a16="http://schemas.microsoft.com/office/drawing/2014/main" id="{FF420B5A-BC7C-F067-B969-71A875E1BCFB}"/>
              </a:ext>
            </a:extLst>
          </p:cNvPr>
          <p:cNvSpPr txBox="1"/>
          <p:nvPr/>
        </p:nvSpPr>
        <p:spPr>
          <a:xfrm>
            <a:off x="1459683" y="2302480"/>
            <a:ext cx="204478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project manager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40952E67-3DB8-2248-70E5-F40BDDC34FA0}"/>
              </a:ext>
            </a:extLst>
          </p:cNvPr>
          <p:cNvSpPr txBox="1"/>
          <p:nvPr/>
        </p:nvSpPr>
        <p:spPr>
          <a:xfrm>
            <a:off x="9843061" y="5318094"/>
            <a:ext cx="20447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project manager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0B7CC5C-C4E8-ECBD-9217-B83930048B52}"/>
              </a:ext>
            </a:extLst>
          </p:cNvPr>
          <p:cNvSpPr txBox="1"/>
          <p:nvPr/>
        </p:nvSpPr>
        <p:spPr>
          <a:xfrm>
            <a:off x="9843061" y="3074346"/>
            <a:ext cx="20447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programmer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06896576-4500-9F33-DF97-C79CF5497235}"/>
              </a:ext>
            </a:extLst>
          </p:cNvPr>
          <p:cNvSpPr txBox="1"/>
          <p:nvPr/>
        </p:nvSpPr>
        <p:spPr>
          <a:xfrm>
            <a:off x="2595283" y="4483815"/>
            <a:ext cx="1219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 user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4E30FCE5-A703-F681-193E-BB9C1F9F97E9}"/>
              </a:ext>
            </a:extLst>
          </p:cNvPr>
          <p:cNvSpPr txBox="1"/>
          <p:nvPr/>
        </p:nvSpPr>
        <p:spPr>
          <a:xfrm rot="5400000">
            <a:off x="6621789" y="6230033"/>
            <a:ext cx="8044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E48B382F-DF49-4654-EADE-A8A68EE530DE}"/>
              </a:ext>
            </a:extLst>
          </p:cNvPr>
          <p:cNvSpPr txBox="1"/>
          <p:nvPr/>
        </p:nvSpPr>
        <p:spPr>
          <a:xfrm>
            <a:off x="453559" y="5336024"/>
            <a:ext cx="47222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創造不同腳色：</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不同模型本來就有不同的專長</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你是一個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project manager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8EE35322-D38B-F695-083B-DB79AD136451}"/>
              </a:ext>
            </a:extLst>
          </p:cNvPr>
          <p:cNvSpPr txBox="1"/>
          <p:nvPr/>
        </p:nvSpPr>
        <p:spPr>
          <a:xfrm>
            <a:off x="9843061" y="3905343"/>
            <a:ext cx="2132160" cy="461665"/>
          </a:xfrm>
          <a:prstGeom prst="rect">
            <a:avLst/>
          </a:prstGeom>
          <a:noFill/>
        </p:spPr>
        <p:txBody>
          <a:bodyPr wrap="square" rtlCol="0">
            <a:spAutoFit/>
          </a:bodyPr>
          <a:lstStyle/>
          <a:p>
            <a:r>
              <a:rPr lang="en-US" altLang="zh-TW" sz="2400" dirty="0"/>
              <a:t>e.g. Code llama</a:t>
            </a:r>
            <a:endParaRPr lang="zh-TW" altLang="en-US" sz="2400" dirty="0"/>
          </a:p>
        </p:txBody>
      </p:sp>
    </p:spTree>
    <p:extLst>
      <p:ext uri="{BB962C8B-B14F-4D97-AF65-F5344CB8AC3E}">
        <p14:creationId xmlns:p14="http://schemas.microsoft.com/office/powerpoint/2010/main" val="27201898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P spid="13" grpId="0" animBg="1"/>
      <p:bldP spid="17" grpId="0" animBg="1"/>
      <p:bldP spid="18" grpId="0"/>
      <p:bldP spid="19" grpId="0"/>
      <p:bldP spid="20" grpId="0"/>
      <p:bldP spid="21" grpId="0"/>
      <p:bldP spid="23" grpId="0"/>
      <p:bldP spid="2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7E35-D40E-7082-C87C-09C1FCD4E4C3}"/>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1F0BC7C3-9E05-52CB-E7C4-F5C24F54A3A6}"/>
              </a:ext>
            </a:extLst>
          </p:cNvPr>
          <p:cNvSpPr txBox="1"/>
          <p:nvPr/>
        </p:nvSpPr>
        <p:spPr>
          <a:xfrm>
            <a:off x="263107" y="63774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https://arxiv.org/abs/2310.02170</a:t>
            </a:r>
          </a:p>
        </p:txBody>
      </p:sp>
      <p:pic>
        <p:nvPicPr>
          <p:cNvPr id="7" name="圖片 6">
            <a:extLst>
              <a:ext uri="{FF2B5EF4-FFF2-40B4-BE49-F238E27FC236}">
                <a16:creationId xmlns:a16="http://schemas.microsoft.com/office/drawing/2014/main" id="{62E443F4-B8C5-5793-F13C-031813C481CE}"/>
              </a:ext>
            </a:extLst>
          </p:cNvPr>
          <p:cNvPicPr>
            <a:picLocks noChangeAspect="1"/>
          </p:cNvPicPr>
          <p:nvPr/>
        </p:nvPicPr>
        <p:blipFill>
          <a:blip r:embed="rId3"/>
          <a:stretch>
            <a:fillRect/>
          </a:stretch>
        </p:blipFill>
        <p:spPr>
          <a:xfrm>
            <a:off x="640102" y="4902380"/>
            <a:ext cx="1218826" cy="1295185"/>
          </a:xfrm>
          <a:prstGeom prst="rect">
            <a:avLst/>
          </a:prstGeom>
        </p:spPr>
      </p:pic>
      <p:sp>
        <p:nvSpPr>
          <p:cNvPr id="9" name="文字方塊 8">
            <a:extLst>
              <a:ext uri="{FF2B5EF4-FFF2-40B4-BE49-F238E27FC236}">
                <a16:creationId xmlns:a16="http://schemas.microsoft.com/office/drawing/2014/main" id="{C3AAF907-3788-46F9-C622-AD4070294273}"/>
              </a:ext>
            </a:extLst>
          </p:cNvPr>
          <p:cNvSpPr txBox="1"/>
          <p:nvPr/>
        </p:nvSpPr>
        <p:spPr>
          <a:xfrm>
            <a:off x="941438" y="4455636"/>
            <a:ext cx="12188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CEO</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026" name="Picture 2">
            <a:extLst>
              <a:ext uri="{FF2B5EF4-FFF2-40B4-BE49-F238E27FC236}">
                <a16:creationId xmlns:a16="http://schemas.microsoft.com/office/drawing/2014/main" id="{E72CB387-E321-AD8D-323D-24A451E30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096" y="92935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9989FF-D23F-10B8-C2FB-2C4104CB9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048" y="156900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33B3EAD-BE9A-2AD9-7085-E0385159EB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550" y="267376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1" name="語音泡泡: 圓角矩形 10">
            <a:extLst>
              <a:ext uri="{FF2B5EF4-FFF2-40B4-BE49-F238E27FC236}">
                <a16:creationId xmlns:a16="http://schemas.microsoft.com/office/drawing/2014/main" id="{E8D70363-EEA9-1F48-C171-67F8D032C470}"/>
              </a:ext>
            </a:extLst>
          </p:cNvPr>
          <p:cNvSpPr/>
          <p:nvPr/>
        </p:nvSpPr>
        <p:spPr>
          <a:xfrm>
            <a:off x="5542275" y="893276"/>
            <a:ext cx="2919814" cy="972538"/>
          </a:xfrm>
          <a:prstGeom prst="wedgeRoundRectCallout">
            <a:avLst>
              <a:gd name="adj1" fmla="val -66536"/>
              <a:gd name="adj2" fmla="val 4159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先做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，再做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，然後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語音泡泡: 圓角矩形 11">
            <a:extLst>
              <a:ext uri="{FF2B5EF4-FFF2-40B4-BE49-F238E27FC236}">
                <a16:creationId xmlns:a16="http://schemas.microsoft.com/office/drawing/2014/main" id="{B2D913E4-3EC3-CAE7-59D2-F031F87A3153}"/>
              </a:ext>
            </a:extLst>
          </p:cNvPr>
          <p:cNvSpPr/>
          <p:nvPr/>
        </p:nvSpPr>
        <p:spPr>
          <a:xfrm>
            <a:off x="5542275" y="2010650"/>
            <a:ext cx="2919814" cy="601406"/>
          </a:xfrm>
          <a:prstGeom prst="wedgeRoundRectCallout">
            <a:avLst>
              <a:gd name="adj1" fmla="val 64468"/>
              <a:gd name="adj2" fmla="val 4728"/>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寫程式</a:t>
            </a:r>
          </a:p>
        </p:txBody>
      </p:sp>
      <p:sp>
        <p:nvSpPr>
          <p:cNvPr id="13" name="語音泡泡: 圓角矩形 12">
            <a:extLst>
              <a:ext uri="{FF2B5EF4-FFF2-40B4-BE49-F238E27FC236}">
                <a16:creationId xmlns:a16="http://schemas.microsoft.com/office/drawing/2014/main" id="{28232576-B42A-CF39-F367-4FB40A6C1C4B}"/>
              </a:ext>
            </a:extLst>
          </p:cNvPr>
          <p:cNvSpPr/>
          <p:nvPr/>
        </p:nvSpPr>
        <p:spPr>
          <a:xfrm>
            <a:off x="5542274" y="2788205"/>
            <a:ext cx="2919813" cy="928057"/>
          </a:xfrm>
          <a:prstGeom prst="wedgeRoundRectCallout">
            <a:avLst>
              <a:gd name="adj1" fmla="val -72573"/>
              <a:gd name="adj2" fmla="val 2791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試用一下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給建議</a:t>
            </a:r>
          </a:p>
        </p:txBody>
      </p:sp>
      <p:sp>
        <p:nvSpPr>
          <p:cNvPr id="18" name="文字方塊 17">
            <a:extLst>
              <a:ext uri="{FF2B5EF4-FFF2-40B4-BE49-F238E27FC236}">
                <a16:creationId xmlns:a16="http://schemas.microsoft.com/office/drawing/2014/main" id="{7AD4ED9D-6DE5-E94D-FB11-4AC1260D004F}"/>
              </a:ext>
            </a:extLst>
          </p:cNvPr>
          <p:cNvSpPr txBox="1"/>
          <p:nvPr/>
        </p:nvSpPr>
        <p:spPr>
          <a:xfrm>
            <a:off x="1608301" y="1070898"/>
            <a:ext cx="204478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project manager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6E5A74E9-179F-B6D8-1F16-251BB0847753}"/>
              </a:ext>
            </a:extLst>
          </p:cNvPr>
          <p:cNvSpPr txBox="1"/>
          <p:nvPr/>
        </p:nvSpPr>
        <p:spPr>
          <a:xfrm>
            <a:off x="9991679" y="1842764"/>
            <a:ext cx="20447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programmer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19258B52-143C-02E5-64FB-743C724EFB89}"/>
              </a:ext>
            </a:extLst>
          </p:cNvPr>
          <p:cNvSpPr txBox="1"/>
          <p:nvPr/>
        </p:nvSpPr>
        <p:spPr>
          <a:xfrm>
            <a:off x="2743901" y="3252233"/>
            <a:ext cx="1219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AI user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29037D1E-A23F-69BF-08D7-4A7E28CB6DF1}"/>
              </a:ext>
            </a:extLst>
          </p:cNvPr>
          <p:cNvSpPr txBox="1"/>
          <p:nvPr/>
        </p:nvSpPr>
        <p:spPr>
          <a:xfrm>
            <a:off x="263107" y="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Dynamic LLM Agent Network </a:t>
            </a:r>
            <a:endParaRPr kumimoji="0" lang="zh-TW" altLang="en-US"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語音泡泡: 圓角矩形 13">
            <a:extLst>
              <a:ext uri="{FF2B5EF4-FFF2-40B4-BE49-F238E27FC236}">
                <a16:creationId xmlns:a16="http://schemas.microsoft.com/office/drawing/2014/main" id="{4CC831C8-E419-D48D-AB09-D79AF31C7779}"/>
              </a:ext>
            </a:extLst>
          </p:cNvPr>
          <p:cNvSpPr/>
          <p:nvPr/>
        </p:nvSpPr>
        <p:spPr>
          <a:xfrm>
            <a:off x="1912715" y="4544645"/>
            <a:ext cx="4183285" cy="1039181"/>
          </a:xfrm>
          <a:prstGeom prst="wedgeRoundRectCallout">
            <a:avLst>
              <a:gd name="adj1" fmla="val -59859"/>
              <a:gd name="adj2" fmla="val 79647"/>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根據上述對話，給每個人的貢獻度打分數</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5" name="Picture 2">
            <a:extLst>
              <a:ext uri="{FF2B5EF4-FFF2-40B4-BE49-F238E27FC236}">
                <a16:creationId xmlns:a16="http://schemas.microsoft.com/office/drawing/2014/main" id="{52D63924-7CAA-5916-9FF4-CC058CCFD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4674" y="357176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9D9B3CEE-AA6F-E77A-3D1E-63C7F8DB0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674" y="445563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1151D871-E13A-2A59-753C-789A24014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0318" y="534183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8" name="語音泡泡: 圓角矩形 27">
            <a:extLst>
              <a:ext uri="{FF2B5EF4-FFF2-40B4-BE49-F238E27FC236}">
                <a16:creationId xmlns:a16="http://schemas.microsoft.com/office/drawing/2014/main" id="{00946AE6-D0F6-C9BF-4FF6-33EC45C36730}"/>
              </a:ext>
            </a:extLst>
          </p:cNvPr>
          <p:cNvSpPr/>
          <p:nvPr/>
        </p:nvSpPr>
        <p:spPr>
          <a:xfrm>
            <a:off x="6475430" y="3923739"/>
            <a:ext cx="2919813" cy="762729"/>
          </a:xfrm>
          <a:prstGeom prst="wedgeRoundRectCallout">
            <a:avLst>
              <a:gd name="adj1" fmla="val 60064"/>
              <a:gd name="adj2" fmla="val 666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Programmer:</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 User: 8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語音泡泡: 圓角矩形 29">
            <a:extLst>
              <a:ext uri="{FF2B5EF4-FFF2-40B4-BE49-F238E27FC236}">
                <a16:creationId xmlns:a16="http://schemas.microsoft.com/office/drawing/2014/main" id="{2DE9C261-F3EC-8EBA-80CD-849A423CEB0B}"/>
              </a:ext>
            </a:extLst>
          </p:cNvPr>
          <p:cNvSpPr/>
          <p:nvPr/>
        </p:nvSpPr>
        <p:spPr>
          <a:xfrm>
            <a:off x="6475430" y="4846130"/>
            <a:ext cx="2919813" cy="762729"/>
          </a:xfrm>
          <a:prstGeom prst="wedgeRoundRectCallout">
            <a:avLst>
              <a:gd name="adj1" fmla="val 60064"/>
              <a:gd name="adj2" fmla="val 666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Project manager:</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 User: 9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語音泡泡: 圓角矩形 30">
            <a:extLst>
              <a:ext uri="{FF2B5EF4-FFF2-40B4-BE49-F238E27FC236}">
                <a16:creationId xmlns:a16="http://schemas.microsoft.com/office/drawing/2014/main" id="{DFE3E31E-9FF2-BC34-AACD-CFC462F312B3}"/>
              </a:ext>
            </a:extLst>
          </p:cNvPr>
          <p:cNvSpPr/>
          <p:nvPr/>
        </p:nvSpPr>
        <p:spPr>
          <a:xfrm>
            <a:off x="6475430" y="5745842"/>
            <a:ext cx="2919813" cy="762729"/>
          </a:xfrm>
          <a:prstGeom prst="wedgeRoundRectCallout">
            <a:avLst>
              <a:gd name="adj1" fmla="val 60064"/>
              <a:gd name="adj2" fmla="val 666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Project manager:</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 Programmer:</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A2828B3C-8475-401A-2383-E2446490E3CD}"/>
              </a:ext>
            </a:extLst>
          </p:cNvPr>
          <p:cNvSpPr txBox="1"/>
          <p:nvPr/>
        </p:nvSpPr>
        <p:spPr>
          <a:xfrm>
            <a:off x="3278697" y="5694898"/>
            <a:ext cx="297919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分數太低的之後就不參與工作</a:t>
            </a:r>
          </a:p>
        </p:txBody>
      </p:sp>
      <p:sp>
        <p:nvSpPr>
          <p:cNvPr id="34" name="文字方塊 33">
            <a:extLst>
              <a:ext uri="{FF2B5EF4-FFF2-40B4-BE49-F238E27FC236}">
                <a16:creationId xmlns:a16="http://schemas.microsoft.com/office/drawing/2014/main" id="{2F2ADEAF-8D6D-5B69-2558-8B901121E4DC}"/>
              </a:ext>
            </a:extLst>
          </p:cNvPr>
          <p:cNvSpPr txBox="1"/>
          <p:nvPr/>
        </p:nvSpPr>
        <p:spPr>
          <a:xfrm>
            <a:off x="417446" y="3696705"/>
            <a:ext cx="26385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優化團隊</a:t>
            </a:r>
          </a:p>
        </p:txBody>
      </p:sp>
      <p:sp>
        <p:nvSpPr>
          <p:cNvPr id="2" name="文字方塊 1">
            <a:extLst>
              <a:ext uri="{FF2B5EF4-FFF2-40B4-BE49-F238E27FC236}">
                <a16:creationId xmlns:a16="http://schemas.microsoft.com/office/drawing/2014/main" id="{19A9049B-C5E7-276B-FB51-F6DFCFC24E6F}"/>
              </a:ext>
            </a:extLst>
          </p:cNvPr>
          <p:cNvSpPr txBox="1"/>
          <p:nvPr/>
        </p:nvSpPr>
        <p:spPr>
          <a:xfrm>
            <a:off x="9126071" y="179294"/>
            <a:ext cx="29103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學術論文目前通常是測試在比較簡單的任務上</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02688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28" grpId="0" animBg="1"/>
      <p:bldP spid="30" grpId="0" animBg="1"/>
      <p:bldP spid="31" grpId="0" animBg="1"/>
      <p:bldP spid="32"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6F065-E10E-A998-D331-96DCDB3CD99E}"/>
              </a:ext>
            </a:extLst>
          </p:cNvPr>
          <p:cNvSpPr>
            <a:spLocks noGrp="1"/>
          </p:cNvSpPr>
          <p:nvPr>
            <p:ph type="title"/>
          </p:nvPr>
        </p:nvSpPr>
        <p:spPr/>
        <p:txBody>
          <a:bodyPr/>
          <a:lstStyle/>
          <a:p>
            <a:endParaRPr lang="zh-TW" altLang="en-US"/>
          </a:p>
        </p:txBody>
      </p:sp>
      <p:sp>
        <p:nvSpPr>
          <p:cNvPr id="5" name="文字方塊 4">
            <a:extLst>
              <a:ext uri="{FF2B5EF4-FFF2-40B4-BE49-F238E27FC236}">
                <a16:creationId xmlns:a16="http://schemas.microsoft.com/office/drawing/2014/main" id="{62F460C8-327F-EBC2-45CA-AAF35BC0E115}"/>
              </a:ext>
            </a:extLst>
          </p:cNvPr>
          <p:cNvSpPr txBox="1"/>
          <p:nvPr/>
        </p:nvSpPr>
        <p:spPr>
          <a:xfrm>
            <a:off x="838200" y="5462800"/>
            <a:ext cx="1064666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未來不需要打造全能的模型，語言模型可以專業分工，不同團隊可以專注於打造專業領域的語言模型</a:t>
            </a:r>
          </a:p>
        </p:txBody>
      </p:sp>
      <p:sp>
        <p:nvSpPr>
          <p:cNvPr id="9" name="文字方塊 8">
            <a:extLst>
              <a:ext uri="{FF2B5EF4-FFF2-40B4-BE49-F238E27FC236}">
                <a16:creationId xmlns:a16="http://schemas.microsoft.com/office/drawing/2014/main" id="{8C57626B-93F8-F404-196D-DF7E1933B9B3}"/>
              </a:ext>
            </a:extLst>
          </p:cNvPr>
          <p:cNvSpPr txBox="1"/>
          <p:nvPr/>
        </p:nvSpPr>
        <p:spPr>
          <a:xfrm>
            <a:off x="1540002" y="4790371"/>
            <a:ext cx="35707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https://arxiv.org/abs/2308.00352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1B4496DB-EE1C-146B-1783-854F57C96FCA}"/>
              </a:ext>
            </a:extLst>
          </p:cNvPr>
          <p:cNvPicPr>
            <a:picLocks noChangeAspect="1"/>
          </p:cNvPicPr>
          <p:nvPr/>
        </p:nvPicPr>
        <p:blipFill>
          <a:blip r:embed="rId3"/>
          <a:stretch>
            <a:fillRect/>
          </a:stretch>
        </p:blipFill>
        <p:spPr>
          <a:xfrm>
            <a:off x="554737" y="1098424"/>
            <a:ext cx="5541263" cy="3149350"/>
          </a:xfrm>
          <a:prstGeom prst="rect">
            <a:avLst/>
          </a:prstGeom>
        </p:spPr>
      </p:pic>
      <p:sp>
        <p:nvSpPr>
          <p:cNvPr id="4" name="文字方塊 3">
            <a:extLst>
              <a:ext uri="{FF2B5EF4-FFF2-40B4-BE49-F238E27FC236}">
                <a16:creationId xmlns:a16="http://schemas.microsoft.com/office/drawing/2014/main" id="{7E324013-A94C-BE51-83C0-64D86B08748B}"/>
              </a:ext>
            </a:extLst>
          </p:cNvPr>
          <p:cNvSpPr txBox="1"/>
          <p:nvPr/>
        </p:nvSpPr>
        <p:spPr>
          <a:xfrm>
            <a:off x="5825190" y="475725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https://github.com/OpenBMB/ChatDev</a:t>
            </a:r>
          </a:p>
        </p:txBody>
      </p:sp>
      <p:sp>
        <p:nvSpPr>
          <p:cNvPr id="6" name="文字方塊 5">
            <a:extLst>
              <a:ext uri="{FF2B5EF4-FFF2-40B4-BE49-F238E27FC236}">
                <a16:creationId xmlns:a16="http://schemas.microsoft.com/office/drawing/2014/main" id="{D52CE9F4-E992-1EED-5A7D-0A488B269E9B}"/>
              </a:ext>
            </a:extLst>
          </p:cNvPr>
          <p:cNvSpPr txBox="1"/>
          <p:nvPr/>
        </p:nvSpPr>
        <p:spPr>
          <a:xfrm>
            <a:off x="1540002" y="4328105"/>
            <a:ext cx="357073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MetaGPT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 name="圖片 7" descr="一張含有 螢幕擷取畫面, 文字, 電腦遊戲, 卡通 的圖片&#10;&#10;自動產生的描述">
            <a:extLst>
              <a:ext uri="{FF2B5EF4-FFF2-40B4-BE49-F238E27FC236}">
                <a16:creationId xmlns:a16="http://schemas.microsoft.com/office/drawing/2014/main" id="{972E3921-E4A4-EDE0-A12B-350096EC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623" y="105137"/>
            <a:ext cx="4644554" cy="4142637"/>
          </a:xfrm>
          <a:prstGeom prst="rect">
            <a:avLst/>
          </a:prstGeom>
        </p:spPr>
      </p:pic>
      <p:sp>
        <p:nvSpPr>
          <p:cNvPr id="10" name="文字方塊 9">
            <a:extLst>
              <a:ext uri="{FF2B5EF4-FFF2-40B4-BE49-F238E27FC236}">
                <a16:creationId xmlns:a16="http://schemas.microsoft.com/office/drawing/2014/main" id="{EBB7D79C-092D-ECE6-CE22-CB6B6656A57C}"/>
              </a:ext>
            </a:extLst>
          </p:cNvPr>
          <p:cNvSpPr txBox="1"/>
          <p:nvPr/>
        </p:nvSpPr>
        <p:spPr>
          <a:xfrm>
            <a:off x="7081266" y="4328105"/>
            <a:ext cx="357073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ChatDev</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2553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562C-11BA-2F39-01EC-81CCAC6A445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32509E-8B15-D6AA-EE41-FE89E4F2E77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由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組成的社群</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49B033FB-2EA7-61F7-7703-BF646641C83E}"/>
              </a:ext>
            </a:extLst>
          </p:cNvPr>
          <p:cNvSpPr>
            <a:spLocks noGrp="1"/>
          </p:cNvSpPr>
          <p:nvPr>
            <p:ph idx="1"/>
          </p:nvPr>
        </p:nvSpPr>
        <p:spPr/>
        <p:txBody>
          <a:bodyPr>
            <a:normAutofit/>
          </a:bodyPr>
          <a:lstStyle/>
          <a:p>
            <a:endParaRPr lang="zh-TW" altLang="en-US" dirty="0"/>
          </a:p>
        </p:txBody>
      </p:sp>
      <p:pic>
        <p:nvPicPr>
          <p:cNvPr id="4" name="圖片 3">
            <a:extLst>
              <a:ext uri="{FF2B5EF4-FFF2-40B4-BE49-F238E27FC236}">
                <a16:creationId xmlns:a16="http://schemas.microsoft.com/office/drawing/2014/main" id="{5D54F451-5670-E354-2834-0ED7507FCD41}"/>
              </a:ext>
            </a:extLst>
          </p:cNvPr>
          <p:cNvPicPr>
            <a:picLocks noChangeAspect="1"/>
          </p:cNvPicPr>
          <p:nvPr/>
        </p:nvPicPr>
        <p:blipFill>
          <a:blip r:embed="rId3"/>
          <a:stretch>
            <a:fillRect/>
          </a:stretch>
        </p:blipFill>
        <p:spPr>
          <a:xfrm>
            <a:off x="269786" y="1418044"/>
            <a:ext cx="9823628" cy="5166500"/>
          </a:xfrm>
          <a:prstGeom prst="rect">
            <a:avLst/>
          </a:prstGeom>
        </p:spPr>
      </p:pic>
      <p:sp>
        <p:nvSpPr>
          <p:cNvPr id="6" name="文字方塊 5">
            <a:extLst>
              <a:ext uri="{FF2B5EF4-FFF2-40B4-BE49-F238E27FC236}">
                <a16:creationId xmlns:a16="http://schemas.microsoft.com/office/drawing/2014/main" id="{AFF5FA1A-4306-39FA-5454-DACD8AB1578B}"/>
              </a:ext>
            </a:extLst>
          </p:cNvPr>
          <p:cNvSpPr txBox="1"/>
          <p:nvPr/>
        </p:nvSpPr>
        <p:spPr>
          <a:xfrm>
            <a:off x="8624596" y="399564"/>
            <a:ext cx="35674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https://arxiv.org/abs/2304.03442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EB3401E0-69A4-DC12-4880-6EB6998CB2F3}"/>
              </a:ext>
            </a:extLst>
          </p:cNvPr>
          <p:cNvSpPr txBox="1"/>
          <p:nvPr/>
        </p:nvSpPr>
        <p:spPr>
          <a:xfrm>
            <a:off x="6811347" y="45522"/>
            <a:ext cx="72032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https://youtu.be/G44Lkj7XDsA?si=cMbKG3tqPbIgnnBq</a:t>
            </a:r>
          </a:p>
        </p:txBody>
      </p:sp>
      <p:pic>
        <p:nvPicPr>
          <p:cNvPr id="1026" name="Picture 2">
            <a:extLst>
              <a:ext uri="{FF2B5EF4-FFF2-40B4-BE49-F238E27FC236}">
                <a16:creationId xmlns:a16="http://schemas.microsoft.com/office/drawing/2014/main" id="{8CD028B4-36B7-799B-62FA-C121EE6F8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064" y="2258219"/>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4353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2A4F3-3C20-684C-B1F8-CBEF62E08CC9}"/>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A6CA9220-BFB1-0A2F-A289-F614813F461B}"/>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B8827F96-C09A-87B3-42EE-1745207034D6}"/>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601604C-7E46-4E27-C6CB-A6251ADAA388}"/>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5F24C45C-A95A-B188-C123-2B2A2C19BCF4}"/>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C2BA261-482F-3B8F-D848-F5039E1466AE}"/>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D58AD4C1-34F9-7365-A1B0-DB9322016FC5}"/>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903C0DD-6C9E-8A8C-8277-D01529CB0BBD}"/>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67A03CD3-DE14-9423-F5A6-C2F36CD9F5F3}"/>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9C8C1B33-A384-1C9F-7A04-87FFAF906E04}"/>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06D49738-8614-D64A-94DF-752EF81605AD}"/>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11C4C6D1-9A14-990F-FE5C-B5FAF8F329D3}"/>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BC94C95B-8303-9C55-290F-C84C84DEB023}"/>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1E18B705-FE2E-9B53-E387-C9830F8589D3}"/>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533F63CD-DEBE-B42A-754D-2344BE051731}"/>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43E0EA57-2F39-5BEE-5BE7-28E10E07AFBC}"/>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F39F4988-AA87-6361-AD93-0E5500E4697F}"/>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50FD1027-2074-30C3-E509-1C9F925199E2}"/>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0D41A4F-61E9-EF21-1B5C-1F8AEA5440D6}"/>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A654FA43-DB27-1BE0-75B8-CE042450B3F7}"/>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F5C2FD12-E791-73BE-3255-9432979F725A}"/>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D629EEE7-7AEC-2D41-2164-E3E08FECC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70B7A894-D419-BD6A-3FC7-9BCE8180152C}"/>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2052" name="Picture 4">
            <a:extLst>
              <a:ext uri="{FF2B5EF4-FFF2-40B4-BE49-F238E27FC236}">
                <a16:creationId xmlns:a16="http://schemas.microsoft.com/office/drawing/2014/main" id="{C0A8AB30-5B4F-D2AE-0AEC-4262637E4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6009F7-736A-4650-D5DA-4B11F95A9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81979DC-4835-2FEA-5E0F-4136D7209BBA}"/>
              </a:ext>
            </a:extLst>
          </p:cNvPr>
          <p:cNvSpPr/>
          <p:nvPr/>
        </p:nvSpPr>
        <p:spPr>
          <a:xfrm>
            <a:off x="7153126" y="51114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5" name="Picture 4">
            <a:extLst>
              <a:ext uri="{FF2B5EF4-FFF2-40B4-BE49-F238E27FC236}">
                <a16:creationId xmlns:a16="http://schemas.microsoft.com/office/drawing/2014/main" id="{B026C5B0-1263-73CC-2E27-552924EDE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844" y="51114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45827606-C6A0-8FAD-4310-583FDD26A094}"/>
              </a:ext>
            </a:extLst>
          </p:cNvPr>
          <p:cNvSpPr/>
          <p:nvPr/>
        </p:nvSpPr>
        <p:spPr>
          <a:xfrm>
            <a:off x="10107513" y="5120048"/>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7" name="橢圓 6">
            <a:extLst>
              <a:ext uri="{FF2B5EF4-FFF2-40B4-BE49-F238E27FC236}">
                <a16:creationId xmlns:a16="http://schemas.microsoft.com/office/drawing/2014/main" id="{2C361CE4-C4C1-90AA-D8ED-2DA0063C2E41}"/>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68E7451-90E0-6D0A-09DB-34F9A2FBE415}"/>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DA0FB92A-946F-FA0B-09CA-7708943F9B78}"/>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98F4E0F8-DC72-94C0-6251-11903FDD8275}"/>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E7B0FA64-7106-E639-5A83-BB651CEA347A}"/>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486A912C-2DC3-1749-FEE9-1990E918B192}"/>
              </a:ext>
            </a:extLst>
          </p:cNvPr>
          <p:cNvSpPr/>
          <p:nvPr/>
        </p:nvSpPr>
        <p:spPr>
          <a:xfrm>
            <a:off x="6547730" y="46834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5</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2994A3A-F454-DF94-F910-8AAC08471673}"/>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Tree>
    <p:extLst>
      <p:ext uri="{BB962C8B-B14F-4D97-AF65-F5344CB8AC3E}">
        <p14:creationId xmlns:p14="http://schemas.microsoft.com/office/powerpoint/2010/main" val="1717600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90F4EC1C-03BB-E1F7-9268-AF0B47DBBF9C}"/>
              </a:ext>
            </a:extLst>
          </p:cNvPr>
          <p:cNvPicPr>
            <a:picLocks noGrp="1" noChangeAspect="1"/>
          </p:cNvPicPr>
          <p:nvPr>
            <p:ph idx="1"/>
          </p:nvPr>
        </p:nvPicPr>
        <p:blipFill rotWithShape="1">
          <a:blip r:embed="rId3"/>
          <a:srcRect l="3583" r="5752"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D79402C-3B43-F33E-461F-D0CB5C6B731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kumimoji="0" lang="zh-TW" altLang="en-US" sz="3600" b="1"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從</a:t>
            </a:r>
            <a:r>
              <a:rPr kumimoji="0" lang="en-US" altLang="zh-TW" sz="3600" b="1"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a:t>
            </a:r>
            <a:r>
              <a:rPr kumimoji="0" lang="zh-TW" altLang="en-US" sz="3600" b="1"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葬送的芙莉蓮</a:t>
            </a:r>
            <a:r>
              <a:rPr kumimoji="0" lang="en-US" altLang="zh-TW" sz="3600" b="1"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》25, 26 </a:t>
            </a:r>
            <a:r>
              <a:rPr kumimoji="0" lang="zh-TW" altLang="en-US" sz="3600" b="1"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話動畫講起</a:t>
            </a:r>
            <a:endParaRPr lang="en-US" altLang="zh-TW" sz="3600" b="1"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4910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CED8E4-3BBC-ABA3-7F2E-F9B0149AC27B}"/>
              </a:ext>
            </a:extLst>
          </p:cNvPr>
          <p:cNvSpPr>
            <a:spLocks noGrp="1"/>
          </p:cNvSpPr>
          <p:nvPr>
            <p:ph type="title"/>
          </p:nvPr>
        </p:nvSpPr>
        <p:spPr/>
        <p:txBody>
          <a:bodyPr/>
          <a:lstStyle/>
          <a:p>
            <a:r>
              <a:rPr kumimoji="0" lang="zh-TW" altLang="en-US" sz="4400"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從</a:t>
            </a:r>
            <a:r>
              <a:rPr kumimoji="0" lang="en-US" altLang="zh-TW" sz="4400"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a:t>
            </a:r>
            <a:r>
              <a:rPr kumimoji="0" lang="zh-TW" altLang="en-US" sz="4400"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葬送的芙莉蓮</a:t>
            </a:r>
            <a:r>
              <a:rPr kumimoji="0" lang="en-US" altLang="zh-TW" sz="4400"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》25, 26 </a:t>
            </a:r>
            <a:r>
              <a:rPr kumimoji="0" lang="zh-TW" altLang="en-US" sz="4400" i="0" u="none" strike="noStrike"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rPr>
              <a:t>話動畫講起</a:t>
            </a:r>
            <a:endParaRPr lang="zh-TW" altLang="en-US" dirty="0"/>
          </a:p>
        </p:txBody>
      </p:sp>
      <p:pic>
        <p:nvPicPr>
          <p:cNvPr id="9" name="圖片 8">
            <a:extLst>
              <a:ext uri="{FF2B5EF4-FFF2-40B4-BE49-F238E27FC236}">
                <a16:creationId xmlns:a16="http://schemas.microsoft.com/office/drawing/2014/main" id="{982DA23A-8AB4-15B9-9111-4B751F63FBFB}"/>
              </a:ext>
            </a:extLst>
          </p:cNvPr>
          <p:cNvPicPr>
            <a:picLocks noChangeAspect="1"/>
          </p:cNvPicPr>
          <p:nvPr/>
        </p:nvPicPr>
        <p:blipFill>
          <a:blip r:embed="rId3"/>
          <a:stretch>
            <a:fillRect/>
          </a:stretch>
        </p:blipFill>
        <p:spPr>
          <a:xfrm>
            <a:off x="1027684" y="1399491"/>
            <a:ext cx="10326116" cy="5203606"/>
          </a:xfrm>
          <a:prstGeom prst="rect">
            <a:avLst/>
          </a:prstGeom>
        </p:spPr>
      </p:pic>
      <p:pic>
        <p:nvPicPr>
          <p:cNvPr id="13" name="圖片 12" descr="一張含有 卡通, 服裝, 虛構角色, 服裝設計 的圖片&#10;&#10;自動產生的描述">
            <a:extLst>
              <a:ext uri="{FF2B5EF4-FFF2-40B4-BE49-F238E27FC236}">
                <a16:creationId xmlns:a16="http://schemas.microsoft.com/office/drawing/2014/main" id="{86F1147E-9100-5AC6-E608-0FF7536A0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838" y="1526172"/>
            <a:ext cx="5574954" cy="5076925"/>
          </a:xfrm>
          <a:prstGeom prst="rect">
            <a:avLst/>
          </a:prstGeom>
        </p:spPr>
      </p:pic>
      <p:pic>
        <p:nvPicPr>
          <p:cNvPr id="15" name="圖片 14" descr="一張含有 卡通, 虛構角色, 服裝, 服裝設計 的圖片&#10;&#10;自動產生的描述">
            <a:extLst>
              <a:ext uri="{FF2B5EF4-FFF2-40B4-BE49-F238E27FC236}">
                <a16:creationId xmlns:a16="http://schemas.microsoft.com/office/drawing/2014/main" id="{0392F19D-71CE-DC33-426E-DB29E54EE3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99491"/>
            <a:ext cx="5574954" cy="5076924"/>
          </a:xfrm>
          <a:prstGeom prst="rect">
            <a:avLst/>
          </a:prstGeom>
        </p:spPr>
      </p:pic>
      <p:sp>
        <p:nvSpPr>
          <p:cNvPr id="17" name="內容版面配置區 16">
            <a:extLst>
              <a:ext uri="{FF2B5EF4-FFF2-40B4-BE49-F238E27FC236}">
                <a16:creationId xmlns:a16="http://schemas.microsoft.com/office/drawing/2014/main" id="{E0C82129-8C59-0DDF-99E1-FBFFE835AB70}"/>
              </a:ext>
            </a:extLst>
          </p:cNvPr>
          <p:cNvSpPr>
            <a:spLocks noGrp="1"/>
          </p:cNvSpPr>
          <p:nvPr>
            <p:ph idx="1"/>
          </p:nvPr>
        </p:nvSpPr>
        <p:spPr/>
        <p:txBody>
          <a:bodyPr/>
          <a:lstStyle/>
          <a:p>
            <a:endParaRPr lang="zh-TW" altLang="en-US" dirty="0"/>
          </a:p>
        </p:txBody>
      </p:sp>
      <p:sp>
        <p:nvSpPr>
          <p:cNvPr id="18" name="文字方塊 17">
            <a:extLst>
              <a:ext uri="{FF2B5EF4-FFF2-40B4-BE49-F238E27FC236}">
                <a16:creationId xmlns:a16="http://schemas.microsoft.com/office/drawing/2014/main" id="{AF228B9B-66FD-38F1-5BA8-97359F27E371}"/>
              </a:ext>
            </a:extLst>
          </p:cNvPr>
          <p:cNvSpPr txBox="1"/>
          <p:nvPr/>
        </p:nvSpPr>
        <p:spPr>
          <a:xfrm>
            <a:off x="9859614" y="112991"/>
            <a:ext cx="28473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圖片來源：萌娘百科</a:t>
            </a:r>
          </a:p>
        </p:txBody>
      </p:sp>
      <p:sp>
        <p:nvSpPr>
          <p:cNvPr id="4" name="文字方塊 3">
            <a:extLst>
              <a:ext uri="{FF2B5EF4-FFF2-40B4-BE49-F238E27FC236}">
                <a16:creationId xmlns:a16="http://schemas.microsoft.com/office/drawing/2014/main" id="{6A60BF85-30C1-3BA9-7D9B-0044BA5A2AFA}"/>
              </a:ext>
            </a:extLst>
          </p:cNvPr>
          <p:cNvSpPr txBox="1"/>
          <p:nvPr/>
        </p:nvSpPr>
        <p:spPr>
          <a:xfrm>
            <a:off x="838200" y="4787792"/>
            <a:ext cx="1546676" cy="523220"/>
          </a:xfrm>
          <a:prstGeom prst="rect">
            <a:avLst/>
          </a:prstGeom>
          <a:noFill/>
        </p:spPr>
        <p:txBody>
          <a:bodyPr wrap="square" rtlCol="0">
            <a:spAutoFit/>
          </a:bodyPr>
          <a:lstStyle/>
          <a:p>
            <a:pPr algn="r"/>
            <a:r>
              <a:rPr lang="en-US" altLang="zh-TW" sz="2800" b="1" dirty="0">
                <a:solidFill>
                  <a:srgbClr val="FFFF00"/>
                </a:solidFill>
              </a:rPr>
              <a:t>GPT-4</a:t>
            </a:r>
            <a:endParaRPr lang="zh-TW" altLang="en-US" sz="2800" b="1" dirty="0">
              <a:solidFill>
                <a:srgbClr val="FFFF00"/>
              </a:solidFill>
            </a:endParaRPr>
          </a:p>
        </p:txBody>
      </p:sp>
      <p:sp>
        <p:nvSpPr>
          <p:cNvPr id="5" name="文字方塊 4">
            <a:extLst>
              <a:ext uri="{FF2B5EF4-FFF2-40B4-BE49-F238E27FC236}">
                <a16:creationId xmlns:a16="http://schemas.microsoft.com/office/drawing/2014/main" id="{5CAF0DDB-23BE-E259-84FA-2EA22B477A96}"/>
              </a:ext>
            </a:extLst>
          </p:cNvPr>
          <p:cNvSpPr txBox="1"/>
          <p:nvPr/>
        </p:nvSpPr>
        <p:spPr>
          <a:xfrm>
            <a:off x="6602638" y="4711592"/>
            <a:ext cx="2208035" cy="523220"/>
          </a:xfrm>
          <a:prstGeom prst="rect">
            <a:avLst/>
          </a:prstGeom>
          <a:noFill/>
        </p:spPr>
        <p:txBody>
          <a:bodyPr wrap="square" rtlCol="0">
            <a:spAutoFit/>
          </a:bodyPr>
          <a:lstStyle/>
          <a:p>
            <a:pPr algn="r"/>
            <a:r>
              <a:rPr lang="zh-TW" altLang="en-US" sz="2800" b="1" dirty="0">
                <a:solidFill>
                  <a:srgbClr val="FFFF00"/>
                </a:solidFill>
                <a:latin typeface="微軟正黑體" panose="020B0604030504040204" pitchFamily="34" charset="-120"/>
                <a:ea typeface="微軟正黑體" panose="020B0604030504040204" pitchFamily="34" charset="-120"/>
              </a:rPr>
              <a:t>其他模型</a:t>
            </a:r>
          </a:p>
        </p:txBody>
      </p:sp>
    </p:spTree>
    <p:extLst>
      <p:ext uri="{BB962C8B-B14F-4D97-AF65-F5344CB8AC3E}">
        <p14:creationId xmlns:p14="http://schemas.microsoft.com/office/powerpoint/2010/main" val="35115085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9014C-4236-662E-0E09-B7712D892CD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B43D62-0643-F4B4-BEA7-4BC0B248C5A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模型合作：讓合適的模型做合適的事情</a:t>
            </a:r>
          </a:p>
        </p:txBody>
      </p:sp>
      <p:sp>
        <p:nvSpPr>
          <p:cNvPr id="4" name="矩形: 圓角 3">
            <a:extLst>
              <a:ext uri="{FF2B5EF4-FFF2-40B4-BE49-F238E27FC236}">
                <a16:creationId xmlns:a16="http://schemas.microsoft.com/office/drawing/2014/main" id="{DD027714-08AE-30D3-4008-38FB3F13418D}"/>
              </a:ext>
            </a:extLst>
          </p:cNvPr>
          <p:cNvSpPr/>
          <p:nvPr/>
        </p:nvSpPr>
        <p:spPr>
          <a:xfrm>
            <a:off x="7787503" y="1755933"/>
            <a:ext cx="1887164" cy="86915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圓角 6">
            <a:extLst>
              <a:ext uri="{FF2B5EF4-FFF2-40B4-BE49-F238E27FC236}">
                <a16:creationId xmlns:a16="http://schemas.microsoft.com/office/drawing/2014/main" id="{34ABCC2F-FFEF-43F3-A017-FDE363F11A72}"/>
              </a:ext>
            </a:extLst>
          </p:cNvPr>
          <p:cNvSpPr/>
          <p:nvPr/>
        </p:nvSpPr>
        <p:spPr>
          <a:xfrm>
            <a:off x="2479665" y="2686024"/>
            <a:ext cx="1518249" cy="1138687"/>
          </a:xfrm>
          <a:prstGeom prst="roundRect">
            <a:avLst/>
          </a:prstGeom>
          <a:solidFill>
            <a:schemeClr val="bg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10" name="矩形: 圓角 9">
            <a:extLst>
              <a:ext uri="{FF2B5EF4-FFF2-40B4-BE49-F238E27FC236}">
                <a16:creationId xmlns:a16="http://schemas.microsoft.com/office/drawing/2014/main" id="{4B865D28-87EF-EB2F-A71E-961D1DEB0FBF}"/>
              </a:ext>
            </a:extLst>
          </p:cNvPr>
          <p:cNvSpPr/>
          <p:nvPr/>
        </p:nvSpPr>
        <p:spPr>
          <a:xfrm>
            <a:off x="7787503" y="2895489"/>
            <a:ext cx="1887164" cy="869155"/>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3AF62E9E-265C-6B5B-8288-DC55964683BC}"/>
              </a:ext>
            </a:extLst>
          </p:cNvPr>
          <p:cNvSpPr/>
          <p:nvPr/>
        </p:nvSpPr>
        <p:spPr>
          <a:xfrm>
            <a:off x="7787503" y="4035045"/>
            <a:ext cx="1887164" cy="869155"/>
          </a:xfrm>
          <a:prstGeom prst="roundRect">
            <a:avLst/>
          </a:prstGeom>
          <a:solidFill>
            <a:schemeClr val="accent4">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BC4A57EF-94FB-0312-BB4F-598A03E5E9DC}"/>
              </a:ext>
            </a:extLst>
          </p:cNvPr>
          <p:cNvSpPr txBox="1"/>
          <p:nvPr/>
        </p:nvSpPr>
        <p:spPr>
          <a:xfrm>
            <a:off x="2295207" y="3908818"/>
            <a:ext cx="188716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判斷那一個工作該給誰</a:t>
            </a:r>
          </a:p>
        </p:txBody>
      </p:sp>
      <p:sp>
        <p:nvSpPr>
          <p:cNvPr id="13" name="文字方塊 12">
            <a:extLst>
              <a:ext uri="{FF2B5EF4-FFF2-40B4-BE49-F238E27FC236}">
                <a16:creationId xmlns:a16="http://schemas.microsoft.com/office/drawing/2014/main" id="{424FF912-3A61-F9DB-56B6-F74957F35778}"/>
              </a:ext>
            </a:extLst>
          </p:cNvPr>
          <p:cNvSpPr txBox="1"/>
          <p:nvPr/>
        </p:nvSpPr>
        <p:spPr>
          <a:xfrm>
            <a:off x="838200" y="2839868"/>
            <a:ext cx="10376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9B16E315-FF8A-B8F1-BCFE-DED91E6C6A95}"/>
              </a:ext>
            </a:extLst>
          </p:cNvPr>
          <p:cNvCxnSpPr>
            <a:cxnSpLocks/>
          </p:cNvCxnSpPr>
          <p:nvPr/>
        </p:nvCxnSpPr>
        <p:spPr>
          <a:xfrm>
            <a:off x="1875815" y="3257036"/>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AF580E09-FADA-D438-69EE-4845A480CCC5}"/>
              </a:ext>
            </a:extLst>
          </p:cNvPr>
          <p:cNvSpPr txBox="1"/>
          <p:nvPr/>
        </p:nvSpPr>
        <p:spPr>
          <a:xfrm>
            <a:off x="6747852" y="4979626"/>
            <a:ext cx="39803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不同能力、不同成本</a:t>
            </a:r>
          </a:p>
        </p:txBody>
      </p:sp>
      <p:sp>
        <p:nvSpPr>
          <p:cNvPr id="16" name="文字方塊 15">
            <a:extLst>
              <a:ext uri="{FF2B5EF4-FFF2-40B4-BE49-F238E27FC236}">
                <a16:creationId xmlns:a16="http://schemas.microsoft.com/office/drawing/2014/main" id="{B848C236-20C7-297B-08CC-1C0441483F16}"/>
              </a:ext>
            </a:extLst>
          </p:cNvPr>
          <p:cNvSpPr txBox="1"/>
          <p:nvPr/>
        </p:nvSpPr>
        <p:spPr>
          <a:xfrm>
            <a:off x="891001" y="4979626"/>
            <a:ext cx="54484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其實在展示平台上為你服務的不一定是同一個模型</a:t>
            </a:r>
          </a:p>
        </p:txBody>
      </p:sp>
      <p:cxnSp>
        <p:nvCxnSpPr>
          <p:cNvPr id="17" name="直線單箭頭接點 16">
            <a:extLst>
              <a:ext uri="{FF2B5EF4-FFF2-40B4-BE49-F238E27FC236}">
                <a16:creationId xmlns:a16="http://schemas.microsoft.com/office/drawing/2014/main" id="{5A3722F2-3FE1-E5F6-9FF2-C79120D8104D}"/>
              </a:ext>
            </a:extLst>
          </p:cNvPr>
          <p:cNvCxnSpPr>
            <a:cxnSpLocks/>
          </p:cNvCxnSpPr>
          <p:nvPr/>
        </p:nvCxnSpPr>
        <p:spPr>
          <a:xfrm>
            <a:off x="7060304" y="2124116"/>
            <a:ext cx="7271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FD7D0169-A131-8CA5-70AF-AA92DF0A2F66}"/>
              </a:ext>
            </a:extLst>
          </p:cNvPr>
          <p:cNvSpPr txBox="1"/>
          <p:nvPr/>
        </p:nvSpPr>
        <p:spPr>
          <a:xfrm>
            <a:off x="4452303" y="2875853"/>
            <a:ext cx="18871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就決定是你了</a:t>
            </a:r>
          </a:p>
        </p:txBody>
      </p:sp>
      <p:cxnSp>
        <p:nvCxnSpPr>
          <p:cNvPr id="23" name="直線單箭頭接點 22">
            <a:extLst>
              <a:ext uri="{FF2B5EF4-FFF2-40B4-BE49-F238E27FC236}">
                <a16:creationId xmlns:a16="http://schemas.microsoft.com/office/drawing/2014/main" id="{EC21F279-14ED-7771-67AC-D2CAC798448A}"/>
              </a:ext>
            </a:extLst>
          </p:cNvPr>
          <p:cNvCxnSpPr>
            <a:cxnSpLocks/>
          </p:cNvCxnSpPr>
          <p:nvPr/>
        </p:nvCxnSpPr>
        <p:spPr>
          <a:xfrm>
            <a:off x="3997914" y="3265532"/>
            <a:ext cx="4543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ADEC1AFD-1704-13F3-33B5-91403F10794B}"/>
              </a:ext>
            </a:extLst>
          </p:cNvPr>
          <p:cNvSpPr txBox="1"/>
          <p:nvPr/>
        </p:nvSpPr>
        <p:spPr>
          <a:xfrm>
            <a:off x="6130263" y="1690688"/>
            <a:ext cx="10376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6" name="直線單箭頭接點 25">
            <a:extLst>
              <a:ext uri="{FF2B5EF4-FFF2-40B4-BE49-F238E27FC236}">
                <a16:creationId xmlns:a16="http://schemas.microsoft.com/office/drawing/2014/main" id="{25DC7346-E782-1CB0-2484-640B088F30EE}"/>
              </a:ext>
            </a:extLst>
          </p:cNvPr>
          <p:cNvCxnSpPr>
            <a:cxnSpLocks/>
          </p:cNvCxnSpPr>
          <p:nvPr/>
        </p:nvCxnSpPr>
        <p:spPr>
          <a:xfrm>
            <a:off x="9674667" y="2124116"/>
            <a:ext cx="7271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3E3E1C15-4137-96F1-716A-13E7162E6430}"/>
              </a:ext>
            </a:extLst>
          </p:cNvPr>
          <p:cNvSpPr txBox="1"/>
          <p:nvPr/>
        </p:nvSpPr>
        <p:spPr>
          <a:xfrm>
            <a:off x="10316185" y="1711045"/>
            <a:ext cx="10376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輸出</a:t>
            </a:r>
          </a:p>
        </p:txBody>
      </p:sp>
      <p:grpSp>
        <p:nvGrpSpPr>
          <p:cNvPr id="30" name="群組 29">
            <a:extLst>
              <a:ext uri="{FF2B5EF4-FFF2-40B4-BE49-F238E27FC236}">
                <a16:creationId xmlns:a16="http://schemas.microsoft.com/office/drawing/2014/main" id="{8F097CDE-46A8-9A40-4BA7-C6B87633B890}"/>
              </a:ext>
            </a:extLst>
          </p:cNvPr>
          <p:cNvGrpSpPr/>
          <p:nvPr/>
        </p:nvGrpSpPr>
        <p:grpSpPr>
          <a:xfrm>
            <a:off x="927102" y="5962155"/>
            <a:ext cx="6096000" cy="462068"/>
            <a:chOff x="927102" y="5962155"/>
            <a:chExt cx="6096000" cy="462068"/>
          </a:xfrm>
        </p:grpSpPr>
        <p:sp>
          <p:nvSpPr>
            <p:cNvPr id="9" name="文字方塊 8">
              <a:extLst>
                <a:ext uri="{FF2B5EF4-FFF2-40B4-BE49-F238E27FC236}">
                  <a16:creationId xmlns:a16="http://schemas.microsoft.com/office/drawing/2014/main" id="{390B19EA-43EB-9F6D-C7E1-5C7C528CE6EF}"/>
                </a:ext>
              </a:extLst>
            </p:cNvPr>
            <p:cNvSpPr txBox="1"/>
            <p:nvPr/>
          </p:nvSpPr>
          <p:spPr>
            <a:xfrm>
              <a:off x="2675050" y="6054891"/>
              <a:ext cx="35545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https://arxiv.org/abs/2305.05176</a:t>
              </a:r>
            </a:p>
          </p:txBody>
        </p:sp>
        <p:sp>
          <p:nvSpPr>
            <p:cNvPr id="29" name="文字方塊 28">
              <a:extLst>
                <a:ext uri="{FF2B5EF4-FFF2-40B4-BE49-F238E27FC236}">
                  <a16:creationId xmlns:a16="http://schemas.microsoft.com/office/drawing/2014/main" id="{9C517E0A-E674-1082-7F2B-2BE4B3709C66}"/>
                </a:ext>
              </a:extLst>
            </p:cNvPr>
            <p:cNvSpPr txBox="1"/>
            <p:nvPr/>
          </p:nvSpPr>
          <p:spPr>
            <a:xfrm>
              <a:off x="927102" y="5962155"/>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srgbClr val="0F0F0F"/>
                  </a:solidFill>
                  <a:effectLst/>
                  <a:uLnTx/>
                  <a:uFillTx/>
                  <a:latin typeface="Roboto" panose="02000000000000000000" pitchFamily="2" charset="0"/>
                  <a:ea typeface="新細明體" panose="02020500000000000000" pitchFamily="18" charset="-120"/>
                  <a:cs typeface="+mn-cs"/>
                </a:rPr>
                <a:t>FrugalGPT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1" name="文字方塊 30">
            <a:extLst>
              <a:ext uri="{FF2B5EF4-FFF2-40B4-BE49-F238E27FC236}">
                <a16:creationId xmlns:a16="http://schemas.microsoft.com/office/drawing/2014/main" id="{A20AFAC3-926B-F4EA-9EA6-F2C0800980CC}"/>
              </a:ext>
            </a:extLst>
          </p:cNvPr>
          <p:cNvSpPr txBox="1"/>
          <p:nvPr/>
        </p:nvSpPr>
        <p:spPr>
          <a:xfrm>
            <a:off x="6466540" y="5541130"/>
            <a:ext cx="714345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https://youtu.be/vxxPtDCb9Go?si=WO4eqPTHDyS1pal3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https://youtu.be/VpKN3KvSK6c?si=lyqO8QSHBno89HIG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34010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P spid="15" grpId="0"/>
      <p:bldP spid="16" grpId="0"/>
      <p:bldP spid="21" grpId="0"/>
      <p:bldP spid="25" grpId="0"/>
      <p:bldP spid="27"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BED9C0-20FA-3FED-552B-16762334E7F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模型合作：讓模型彼此討論</a:t>
            </a:r>
            <a:endParaRPr lang="zh-TW" altLang="en-US" dirty="0"/>
          </a:p>
        </p:txBody>
      </p:sp>
      <p:sp>
        <p:nvSpPr>
          <p:cNvPr id="4" name="矩形: 圓角 3">
            <a:extLst>
              <a:ext uri="{FF2B5EF4-FFF2-40B4-BE49-F238E27FC236}">
                <a16:creationId xmlns:a16="http://schemas.microsoft.com/office/drawing/2014/main" id="{06960DCA-84C7-C763-F718-2750E5BB6342}"/>
              </a:ext>
            </a:extLst>
          </p:cNvPr>
          <p:cNvSpPr/>
          <p:nvPr/>
        </p:nvSpPr>
        <p:spPr>
          <a:xfrm>
            <a:off x="2178553" y="3446653"/>
            <a:ext cx="2075321"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5" name="文字方塊 4">
            <a:extLst>
              <a:ext uri="{FF2B5EF4-FFF2-40B4-BE49-F238E27FC236}">
                <a16:creationId xmlns:a16="http://schemas.microsoft.com/office/drawing/2014/main" id="{B0AB5584-45C8-8E78-AE4B-FEF2E767BE52}"/>
              </a:ext>
            </a:extLst>
          </p:cNvPr>
          <p:cNvSpPr txBox="1"/>
          <p:nvPr/>
        </p:nvSpPr>
        <p:spPr>
          <a:xfrm>
            <a:off x="2751755" y="158560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6" name="直線單箭頭接點 5">
            <a:extLst>
              <a:ext uri="{FF2B5EF4-FFF2-40B4-BE49-F238E27FC236}">
                <a16:creationId xmlns:a16="http://schemas.microsoft.com/office/drawing/2014/main" id="{972ECE87-8114-4E2F-DD39-19C6CFE08820}"/>
              </a:ext>
            </a:extLst>
          </p:cNvPr>
          <p:cNvCxnSpPr>
            <a:cxnSpLocks/>
            <a:stCxn id="5" idx="2"/>
          </p:cNvCxnSpPr>
          <p:nvPr/>
        </p:nvCxnSpPr>
        <p:spPr>
          <a:xfrm>
            <a:off x="3216213" y="2416604"/>
            <a:ext cx="1" cy="10143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語音泡泡: 圓角矩形 7">
            <a:extLst>
              <a:ext uri="{FF2B5EF4-FFF2-40B4-BE49-F238E27FC236}">
                <a16:creationId xmlns:a16="http://schemas.microsoft.com/office/drawing/2014/main" id="{D756FF12-D402-8415-253A-D8BB3C4C01F9}"/>
              </a:ext>
            </a:extLst>
          </p:cNvPr>
          <p:cNvSpPr/>
          <p:nvPr/>
        </p:nvSpPr>
        <p:spPr>
          <a:xfrm>
            <a:off x="3439537" y="4794314"/>
            <a:ext cx="2311827" cy="661453"/>
          </a:xfrm>
          <a:prstGeom prst="wedgeRoundRectCallout">
            <a:avLst>
              <a:gd name="adj1" fmla="val -59590"/>
              <a:gd name="adj2" fmla="val -9523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語音泡泡: 圓角矩形 8">
            <a:extLst>
              <a:ext uri="{FF2B5EF4-FFF2-40B4-BE49-F238E27FC236}">
                <a16:creationId xmlns:a16="http://schemas.microsoft.com/office/drawing/2014/main" id="{17F6888E-B1B5-C3D8-98AD-1EDFC002A499}"/>
              </a:ext>
            </a:extLst>
          </p:cNvPr>
          <p:cNvSpPr/>
          <p:nvPr/>
        </p:nvSpPr>
        <p:spPr>
          <a:xfrm>
            <a:off x="3439536" y="5600145"/>
            <a:ext cx="2311827" cy="661453"/>
          </a:xfrm>
          <a:prstGeom prst="wedgeRoundRectCallout">
            <a:avLst>
              <a:gd name="adj1" fmla="val -59590"/>
              <a:gd name="adj2" fmla="val -207950"/>
              <a:gd name="adj3" fmla="val 16667"/>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DED518F4-8D32-E976-1B7D-1730B2AAF123}"/>
              </a:ext>
            </a:extLst>
          </p:cNvPr>
          <p:cNvCxnSpPr>
            <a:cxnSpLocks/>
          </p:cNvCxnSpPr>
          <p:nvPr/>
        </p:nvCxnSpPr>
        <p:spPr>
          <a:xfrm>
            <a:off x="4949919" y="2896064"/>
            <a:ext cx="0" cy="1813842"/>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C2821C3-1289-8D0B-8EC9-E1135CA0DF33}"/>
              </a:ext>
            </a:extLst>
          </p:cNvPr>
          <p:cNvCxnSpPr>
            <a:cxnSpLocks/>
          </p:cNvCxnSpPr>
          <p:nvPr/>
        </p:nvCxnSpPr>
        <p:spPr>
          <a:xfrm flipH="1">
            <a:off x="3280966" y="2896064"/>
            <a:ext cx="1668953"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074CB2C9-227A-09D9-163F-273853267576}"/>
              </a:ext>
            </a:extLst>
          </p:cNvPr>
          <p:cNvSpPr/>
          <p:nvPr/>
        </p:nvSpPr>
        <p:spPr>
          <a:xfrm>
            <a:off x="6829140" y="3413323"/>
            <a:ext cx="1179656"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圓角 17">
            <a:extLst>
              <a:ext uri="{FF2B5EF4-FFF2-40B4-BE49-F238E27FC236}">
                <a16:creationId xmlns:a16="http://schemas.microsoft.com/office/drawing/2014/main" id="{B4CA724D-CB21-2696-9DEC-49B6D84D4BEB}"/>
              </a:ext>
            </a:extLst>
          </p:cNvPr>
          <p:cNvSpPr/>
          <p:nvPr/>
        </p:nvSpPr>
        <p:spPr>
          <a:xfrm>
            <a:off x="10174144" y="3413323"/>
            <a:ext cx="1179656" cy="1054896"/>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BF178B30-91A1-7B3D-B04A-FF86928EA2B5}"/>
              </a:ext>
            </a:extLst>
          </p:cNvPr>
          <p:cNvSpPr txBox="1"/>
          <p:nvPr/>
        </p:nvSpPr>
        <p:spPr>
          <a:xfrm>
            <a:off x="6967337" y="2183396"/>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20" name="直線單箭頭接點 19">
            <a:extLst>
              <a:ext uri="{FF2B5EF4-FFF2-40B4-BE49-F238E27FC236}">
                <a16:creationId xmlns:a16="http://schemas.microsoft.com/office/drawing/2014/main" id="{EE8A493F-4F65-1F45-8B64-A20C26914751}"/>
              </a:ext>
            </a:extLst>
          </p:cNvPr>
          <p:cNvCxnSpPr>
            <a:cxnSpLocks/>
            <a:stCxn id="19" idx="2"/>
          </p:cNvCxnSpPr>
          <p:nvPr/>
        </p:nvCxnSpPr>
        <p:spPr>
          <a:xfrm>
            <a:off x="7431795" y="3014393"/>
            <a:ext cx="0" cy="376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D444978-D60F-5807-B609-CF673DCE314C}"/>
              </a:ext>
            </a:extLst>
          </p:cNvPr>
          <p:cNvSpPr txBox="1"/>
          <p:nvPr/>
        </p:nvSpPr>
        <p:spPr>
          <a:xfrm>
            <a:off x="10326409" y="2193042"/>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23" name="直線單箭頭接點 22">
            <a:extLst>
              <a:ext uri="{FF2B5EF4-FFF2-40B4-BE49-F238E27FC236}">
                <a16:creationId xmlns:a16="http://schemas.microsoft.com/office/drawing/2014/main" id="{AF7E5AC1-C900-EFFA-882A-7B9E2F9180EB}"/>
              </a:ext>
            </a:extLst>
          </p:cNvPr>
          <p:cNvCxnSpPr>
            <a:cxnSpLocks/>
            <a:stCxn id="22" idx="2"/>
          </p:cNvCxnSpPr>
          <p:nvPr/>
        </p:nvCxnSpPr>
        <p:spPr>
          <a:xfrm>
            <a:off x="10790867" y="3024039"/>
            <a:ext cx="0" cy="376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語音泡泡: 圓角矩形 23">
            <a:extLst>
              <a:ext uri="{FF2B5EF4-FFF2-40B4-BE49-F238E27FC236}">
                <a16:creationId xmlns:a16="http://schemas.microsoft.com/office/drawing/2014/main" id="{A23BFAC4-3E53-7268-66EA-E35F89BEA6B3}"/>
              </a:ext>
            </a:extLst>
          </p:cNvPr>
          <p:cNvSpPr/>
          <p:nvPr/>
        </p:nvSpPr>
        <p:spPr>
          <a:xfrm>
            <a:off x="8391988" y="1998808"/>
            <a:ext cx="1438684" cy="661453"/>
          </a:xfrm>
          <a:prstGeom prst="wedgeRoundRectCallout">
            <a:avLst>
              <a:gd name="adj1" fmla="val -84035"/>
              <a:gd name="adj2" fmla="val 187633"/>
              <a:gd name="adj3" fmla="val 16667"/>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語音泡泡: 圓角矩形 24">
            <a:extLst>
              <a:ext uri="{FF2B5EF4-FFF2-40B4-BE49-F238E27FC236}">
                <a16:creationId xmlns:a16="http://schemas.microsoft.com/office/drawing/2014/main" id="{432371DC-55D4-93D5-54F0-F391BF19D793}"/>
              </a:ext>
            </a:extLst>
          </p:cNvPr>
          <p:cNvSpPr/>
          <p:nvPr/>
        </p:nvSpPr>
        <p:spPr>
          <a:xfrm>
            <a:off x="8409201" y="2881580"/>
            <a:ext cx="1438684" cy="661453"/>
          </a:xfrm>
          <a:prstGeom prst="wedgeRoundRectCallout">
            <a:avLst>
              <a:gd name="adj1" fmla="val 65571"/>
              <a:gd name="adj2" fmla="val 55772"/>
              <a:gd name="adj3" fmla="val 16667"/>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語音泡泡: 圓角矩形 25">
            <a:extLst>
              <a:ext uri="{FF2B5EF4-FFF2-40B4-BE49-F238E27FC236}">
                <a16:creationId xmlns:a16="http://schemas.microsoft.com/office/drawing/2014/main" id="{7499E6E7-684F-B566-F729-E6E4167F5F12}"/>
              </a:ext>
            </a:extLst>
          </p:cNvPr>
          <p:cNvSpPr/>
          <p:nvPr/>
        </p:nvSpPr>
        <p:spPr>
          <a:xfrm>
            <a:off x="8387538" y="3713715"/>
            <a:ext cx="1438684" cy="661453"/>
          </a:xfrm>
          <a:prstGeom prst="wedgeRoundRectCallout">
            <a:avLst>
              <a:gd name="adj1" fmla="val -85013"/>
              <a:gd name="adj2" fmla="val -27172"/>
              <a:gd name="adj3" fmla="val 16667"/>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語音泡泡: 圓角矩形 26">
            <a:extLst>
              <a:ext uri="{FF2B5EF4-FFF2-40B4-BE49-F238E27FC236}">
                <a16:creationId xmlns:a16="http://schemas.microsoft.com/office/drawing/2014/main" id="{6C56D600-4B38-4E07-2637-E6565E137C6C}"/>
              </a:ext>
            </a:extLst>
          </p:cNvPr>
          <p:cNvSpPr/>
          <p:nvPr/>
        </p:nvSpPr>
        <p:spPr>
          <a:xfrm>
            <a:off x="8401606" y="4575271"/>
            <a:ext cx="1438684" cy="661453"/>
          </a:xfrm>
          <a:prstGeom prst="wedgeRoundRectCallout">
            <a:avLst>
              <a:gd name="adj1" fmla="val 81216"/>
              <a:gd name="adj2" fmla="val -80342"/>
              <a:gd name="adj3" fmla="val 16667"/>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8" name="語音泡泡: 圓角矩形 27">
            <a:extLst>
              <a:ext uri="{FF2B5EF4-FFF2-40B4-BE49-F238E27FC236}">
                <a16:creationId xmlns:a16="http://schemas.microsoft.com/office/drawing/2014/main" id="{C8E66116-E1B1-849F-6527-0DB33E125808}"/>
              </a:ext>
            </a:extLst>
          </p:cNvPr>
          <p:cNvSpPr/>
          <p:nvPr/>
        </p:nvSpPr>
        <p:spPr>
          <a:xfrm>
            <a:off x="8387538" y="5428623"/>
            <a:ext cx="1438684" cy="661453"/>
          </a:xfrm>
          <a:prstGeom prst="wedgeRoundRectCallout">
            <a:avLst>
              <a:gd name="adj1" fmla="val -100658"/>
              <a:gd name="adj2" fmla="val -207949"/>
              <a:gd name="adj3" fmla="val 16667"/>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文字方塊 28">
            <a:extLst>
              <a:ext uri="{FF2B5EF4-FFF2-40B4-BE49-F238E27FC236}">
                <a16:creationId xmlns:a16="http://schemas.microsoft.com/office/drawing/2014/main" id="{5DF3A96B-B318-A820-03AB-73388638F535}"/>
              </a:ext>
            </a:extLst>
          </p:cNvPr>
          <p:cNvSpPr txBox="1"/>
          <p:nvPr/>
        </p:nvSpPr>
        <p:spPr>
          <a:xfrm>
            <a:off x="785180" y="1561731"/>
            <a:ext cx="9289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反省</a:t>
            </a:r>
          </a:p>
        </p:txBody>
      </p:sp>
      <p:sp>
        <p:nvSpPr>
          <p:cNvPr id="30" name="文字方塊 29">
            <a:extLst>
              <a:ext uri="{FF2B5EF4-FFF2-40B4-BE49-F238E27FC236}">
                <a16:creationId xmlns:a16="http://schemas.microsoft.com/office/drawing/2014/main" id="{E0823EF7-31B7-8673-7870-0C820AA976BA}"/>
              </a:ext>
            </a:extLst>
          </p:cNvPr>
          <p:cNvSpPr txBox="1"/>
          <p:nvPr/>
        </p:nvSpPr>
        <p:spPr>
          <a:xfrm>
            <a:off x="5900225" y="1429078"/>
            <a:ext cx="9289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討論</a:t>
            </a:r>
          </a:p>
        </p:txBody>
      </p:sp>
    </p:spTree>
    <p:extLst>
      <p:ext uri="{BB962C8B-B14F-4D97-AF65-F5344CB8AC3E}">
        <p14:creationId xmlns:p14="http://schemas.microsoft.com/office/powerpoint/2010/main" val="17877221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p:bldP spid="22" grpId="0"/>
      <p:bldP spid="24" grpId="0" animBg="1"/>
      <p:bldP spid="25" grpId="0" animBg="1"/>
      <p:bldP spid="26" grpId="0" animBg="1"/>
      <p:bldP spid="27" grpId="0" animBg="1"/>
      <p:bldP spid="28"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3F01FC-8342-4AAC-BE3B-0B6385466B4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模型合作：讓模型彼此討論</a:t>
            </a:r>
            <a:endParaRPr lang="zh-TW" altLang="en-US" dirty="0"/>
          </a:p>
        </p:txBody>
      </p:sp>
      <p:sp>
        <p:nvSpPr>
          <p:cNvPr id="3" name="內容版面配置區 2">
            <a:extLst>
              <a:ext uri="{FF2B5EF4-FFF2-40B4-BE49-F238E27FC236}">
                <a16:creationId xmlns:a16="http://schemas.microsoft.com/office/drawing/2014/main" id="{6CC3277E-92A0-8E05-32CD-983C53431C8B}"/>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B4A57CE0-0F9B-BAD3-C96C-E984ABC38F13}"/>
              </a:ext>
            </a:extLst>
          </p:cNvPr>
          <p:cNvPicPr>
            <a:picLocks noChangeAspect="1"/>
          </p:cNvPicPr>
          <p:nvPr/>
        </p:nvPicPr>
        <p:blipFill>
          <a:blip r:embed="rId2"/>
          <a:stretch>
            <a:fillRect/>
          </a:stretch>
        </p:blipFill>
        <p:spPr>
          <a:xfrm>
            <a:off x="4506724" y="1435337"/>
            <a:ext cx="6537794" cy="5057538"/>
          </a:xfrm>
          <a:prstGeom prst="rect">
            <a:avLst/>
          </a:prstGeom>
        </p:spPr>
      </p:pic>
      <p:sp>
        <p:nvSpPr>
          <p:cNvPr id="4" name="文字方塊 3">
            <a:extLst>
              <a:ext uri="{FF2B5EF4-FFF2-40B4-BE49-F238E27FC236}">
                <a16:creationId xmlns:a16="http://schemas.microsoft.com/office/drawing/2014/main" id="{1F888408-12C1-80D8-19DA-6824A7B1079A}"/>
              </a:ext>
            </a:extLst>
          </p:cNvPr>
          <p:cNvSpPr txBox="1"/>
          <p:nvPr/>
        </p:nvSpPr>
        <p:spPr>
          <a:xfrm>
            <a:off x="1434353" y="5942568"/>
            <a:ext cx="38727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https://arxiv.org/abs/2305.19118</a:t>
            </a:r>
          </a:p>
        </p:txBody>
      </p:sp>
    </p:spTree>
    <p:extLst>
      <p:ext uri="{BB962C8B-B14F-4D97-AF65-F5344CB8AC3E}">
        <p14:creationId xmlns:p14="http://schemas.microsoft.com/office/powerpoint/2010/main" val="24476173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8A7F13-FDD9-4C43-4D3A-3A637258B42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模型合作：多一點模型一起討論</a:t>
            </a:r>
          </a:p>
        </p:txBody>
      </p:sp>
      <p:pic>
        <p:nvPicPr>
          <p:cNvPr id="4" name="Picture 2">
            <a:extLst>
              <a:ext uri="{FF2B5EF4-FFF2-40B4-BE49-F238E27FC236}">
                <a16:creationId xmlns:a16="http://schemas.microsoft.com/office/drawing/2014/main" id="{79409FE0-A5F1-9635-6A1C-E58A9AA56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06" y="1962664"/>
            <a:ext cx="11364988" cy="399106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7F842A-A3A1-D97F-D099-DAA1FCC238C8}"/>
              </a:ext>
            </a:extLst>
          </p:cNvPr>
          <p:cNvSpPr txBox="1"/>
          <p:nvPr/>
        </p:nvSpPr>
        <p:spPr>
          <a:xfrm>
            <a:off x="838200" y="12726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https://arxiv.org/abs/2305.14325</a:t>
            </a:r>
          </a:p>
        </p:txBody>
      </p:sp>
    </p:spTree>
    <p:extLst>
      <p:ext uri="{BB962C8B-B14F-4D97-AF65-F5344CB8AC3E}">
        <p14:creationId xmlns:p14="http://schemas.microsoft.com/office/powerpoint/2010/main" val="8212341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310F6F-506C-8FF6-6D13-E7AA181DBB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模型合作：多模型怎麼討論</a:t>
            </a:r>
          </a:p>
        </p:txBody>
      </p:sp>
      <p:sp>
        <p:nvSpPr>
          <p:cNvPr id="3" name="內容版面配置區 2">
            <a:extLst>
              <a:ext uri="{FF2B5EF4-FFF2-40B4-BE49-F238E27FC236}">
                <a16:creationId xmlns:a16="http://schemas.microsoft.com/office/drawing/2014/main" id="{7AB7D78A-4DF7-BAF2-D898-25CF671DDCA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A5A6C25-F63D-9569-A18E-39E007DCA4E0}"/>
              </a:ext>
            </a:extLst>
          </p:cNvPr>
          <p:cNvPicPr>
            <a:picLocks noChangeAspect="1"/>
          </p:cNvPicPr>
          <p:nvPr/>
        </p:nvPicPr>
        <p:blipFill>
          <a:blip r:embed="rId2"/>
          <a:stretch>
            <a:fillRect/>
          </a:stretch>
        </p:blipFill>
        <p:spPr>
          <a:xfrm>
            <a:off x="1444435" y="1825625"/>
            <a:ext cx="8903637" cy="4115721"/>
          </a:xfrm>
          <a:prstGeom prst="rect">
            <a:avLst/>
          </a:prstGeom>
        </p:spPr>
      </p:pic>
      <p:sp>
        <p:nvSpPr>
          <p:cNvPr id="5" name="文字方塊 4">
            <a:extLst>
              <a:ext uri="{FF2B5EF4-FFF2-40B4-BE49-F238E27FC236}">
                <a16:creationId xmlns:a16="http://schemas.microsoft.com/office/drawing/2014/main" id="{F8EEFBD8-E238-3D93-4B59-70D86748A36C}"/>
              </a:ext>
            </a:extLst>
          </p:cNvPr>
          <p:cNvSpPr txBox="1"/>
          <p:nvPr/>
        </p:nvSpPr>
        <p:spPr>
          <a:xfrm>
            <a:off x="7989794" y="126439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https://arxiv.org/abs/2312.01823</a:t>
            </a:r>
          </a:p>
        </p:txBody>
      </p:sp>
      <p:sp>
        <p:nvSpPr>
          <p:cNvPr id="7" name="文字方塊 6">
            <a:extLst>
              <a:ext uri="{FF2B5EF4-FFF2-40B4-BE49-F238E27FC236}">
                <a16:creationId xmlns:a16="http://schemas.microsoft.com/office/drawing/2014/main" id="{2BD02682-619B-C76C-144F-951F96002E56}"/>
              </a:ext>
            </a:extLst>
          </p:cNvPr>
          <p:cNvSpPr txBox="1"/>
          <p:nvPr/>
        </p:nvSpPr>
        <p:spPr>
          <a:xfrm>
            <a:off x="7989794" y="887827"/>
            <a:ext cx="420220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Exchange-of-Thought</a:t>
            </a:r>
          </a:p>
        </p:txBody>
      </p:sp>
      <p:sp>
        <p:nvSpPr>
          <p:cNvPr id="8" name="文字方塊 7">
            <a:extLst>
              <a:ext uri="{FF2B5EF4-FFF2-40B4-BE49-F238E27FC236}">
                <a16:creationId xmlns:a16="http://schemas.microsoft.com/office/drawing/2014/main" id="{3554EEEA-4AEE-4DE7-F424-CCA459AD890F}"/>
              </a:ext>
            </a:extLst>
          </p:cNvPr>
          <p:cNvSpPr txBox="1"/>
          <p:nvPr/>
        </p:nvSpPr>
        <p:spPr>
          <a:xfrm>
            <a:off x="5862918" y="6081067"/>
            <a:ext cx="584498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不同任務最合適的討論方式是不一樣的</a:t>
            </a:r>
          </a:p>
        </p:txBody>
      </p:sp>
    </p:spTree>
    <p:extLst>
      <p:ext uri="{BB962C8B-B14F-4D97-AF65-F5344CB8AC3E}">
        <p14:creationId xmlns:p14="http://schemas.microsoft.com/office/powerpoint/2010/main" val="13861591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79A77-A360-60E9-1AFA-696E950C1203}"/>
              </a:ext>
            </a:extLst>
          </p:cNvPr>
          <p:cNvSpPr>
            <a:spLocks noGrp="1"/>
          </p:cNvSpPr>
          <p:nvPr>
            <p:ph type="title"/>
          </p:nvPr>
        </p:nvSpPr>
        <p:spPr>
          <a:xfrm>
            <a:off x="838200" y="365125"/>
            <a:ext cx="2826638" cy="1325563"/>
          </a:xfrm>
        </p:spPr>
        <p:txBody>
          <a:bodyPr/>
          <a:lstStyle/>
          <a:p>
            <a:r>
              <a:rPr lang="zh-TW" altLang="en-US" dirty="0">
                <a:latin typeface="微軟正黑體" panose="020B0604030504040204" pitchFamily="34" charset="-120"/>
                <a:ea typeface="微軟正黑體" panose="020B0604030504040204" pitchFamily="34" charset="-120"/>
              </a:rPr>
              <a:t>討論要怎麼停下來？</a:t>
            </a:r>
            <a:endParaRPr lang="zh-TW" altLang="en-US" dirty="0"/>
          </a:p>
        </p:txBody>
      </p:sp>
      <p:sp>
        <p:nvSpPr>
          <p:cNvPr id="4" name="矩形: 圓角 3">
            <a:extLst>
              <a:ext uri="{FF2B5EF4-FFF2-40B4-BE49-F238E27FC236}">
                <a16:creationId xmlns:a16="http://schemas.microsoft.com/office/drawing/2014/main" id="{FCAF6B14-A095-1A55-3AEF-119509A5B0D8}"/>
              </a:ext>
            </a:extLst>
          </p:cNvPr>
          <p:cNvSpPr/>
          <p:nvPr/>
        </p:nvSpPr>
        <p:spPr>
          <a:xfrm>
            <a:off x="4666132" y="587369"/>
            <a:ext cx="1882589" cy="66145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24BCABFF-FD12-876B-44A1-F912470E34CA}"/>
              </a:ext>
            </a:extLst>
          </p:cNvPr>
          <p:cNvSpPr/>
          <p:nvPr/>
        </p:nvSpPr>
        <p:spPr>
          <a:xfrm>
            <a:off x="9838769" y="1520726"/>
            <a:ext cx="1882589" cy="65614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Picture 4">
            <a:extLst>
              <a:ext uri="{FF2B5EF4-FFF2-40B4-BE49-F238E27FC236}">
                <a16:creationId xmlns:a16="http://schemas.microsoft.com/office/drawing/2014/main" id="{8792A7B1-4BAF-E0B9-E3B6-697A836C7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256" y="217687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語音泡泡: 圓角矩形 11">
            <a:extLst>
              <a:ext uri="{FF2B5EF4-FFF2-40B4-BE49-F238E27FC236}">
                <a16:creationId xmlns:a16="http://schemas.microsoft.com/office/drawing/2014/main" id="{FB71B062-DA4C-443C-5696-927D27A7A7C5}"/>
              </a:ext>
            </a:extLst>
          </p:cNvPr>
          <p:cNvSpPr/>
          <p:nvPr/>
        </p:nvSpPr>
        <p:spPr>
          <a:xfrm>
            <a:off x="7153840" y="365125"/>
            <a:ext cx="2052918"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我覺得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語音泡泡: 圓角矩形 12">
            <a:extLst>
              <a:ext uri="{FF2B5EF4-FFF2-40B4-BE49-F238E27FC236}">
                <a16:creationId xmlns:a16="http://schemas.microsoft.com/office/drawing/2014/main" id="{06822CD0-8943-B237-12A5-5C9CB202AC11}"/>
              </a:ext>
            </a:extLst>
          </p:cNvPr>
          <p:cNvSpPr/>
          <p:nvPr/>
        </p:nvSpPr>
        <p:spPr>
          <a:xfrm>
            <a:off x="7153840" y="1425565"/>
            <a:ext cx="2052918" cy="661453"/>
          </a:xfrm>
          <a:prstGeom prst="wedgeRoundRectCallout">
            <a:avLst>
              <a:gd name="adj1" fmla="val 78645"/>
              <a:gd name="adj2" fmla="val 2733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我不同意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語音泡泡: 圓角矩形 13">
            <a:extLst>
              <a:ext uri="{FF2B5EF4-FFF2-40B4-BE49-F238E27FC236}">
                <a16:creationId xmlns:a16="http://schemas.microsoft.com/office/drawing/2014/main" id="{F54D093B-345A-21CE-87E7-B049D52B1251}"/>
              </a:ext>
            </a:extLst>
          </p:cNvPr>
          <p:cNvSpPr/>
          <p:nvPr/>
        </p:nvSpPr>
        <p:spPr>
          <a:xfrm>
            <a:off x="5925671" y="2453380"/>
            <a:ext cx="4603380"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未達成共識，討論繼續</a:t>
            </a:r>
          </a:p>
        </p:txBody>
      </p:sp>
      <p:sp>
        <p:nvSpPr>
          <p:cNvPr id="15" name="矩形: 圓角 14">
            <a:extLst>
              <a:ext uri="{FF2B5EF4-FFF2-40B4-BE49-F238E27FC236}">
                <a16:creationId xmlns:a16="http://schemas.microsoft.com/office/drawing/2014/main" id="{F231F637-BEFD-FEC8-CCD3-CC8FB9604E88}"/>
              </a:ext>
            </a:extLst>
          </p:cNvPr>
          <p:cNvSpPr/>
          <p:nvPr/>
        </p:nvSpPr>
        <p:spPr>
          <a:xfrm>
            <a:off x="4684061" y="3733107"/>
            <a:ext cx="1882589" cy="66145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AD6B23D1-0977-E83D-46B3-AD0499A2C121}"/>
              </a:ext>
            </a:extLst>
          </p:cNvPr>
          <p:cNvSpPr/>
          <p:nvPr/>
        </p:nvSpPr>
        <p:spPr>
          <a:xfrm>
            <a:off x="9856698" y="4666464"/>
            <a:ext cx="1882589" cy="65614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7" name="Picture 4">
            <a:extLst>
              <a:ext uri="{FF2B5EF4-FFF2-40B4-BE49-F238E27FC236}">
                <a16:creationId xmlns:a16="http://schemas.microsoft.com/office/drawing/2014/main" id="{0E4AE7D3-60AE-76CE-3012-1D25CCFEA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185" y="532261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8" name="語音泡泡: 圓角矩形 17">
            <a:extLst>
              <a:ext uri="{FF2B5EF4-FFF2-40B4-BE49-F238E27FC236}">
                <a16:creationId xmlns:a16="http://schemas.microsoft.com/office/drawing/2014/main" id="{73CAE876-D370-4C5C-6622-D31E27BBA3F2}"/>
              </a:ext>
            </a:extLst>
          </p:cNvPr>
          <p:cNvSpPr/>
          <p:nvPr/>
        </p:nvSpPr>
        <p:spPr>
          <a:xfrm>
            <a:off x="7171769" y="3510863"/>
            <a:ext cx="2052918"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那我覺得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語音泡泡: 圓角矩形 18">
            <a:extLst>
              <a:ext uri="{FF2B5EF4-FFF2-40B4-BE49-F238E27FC236}">
                <a16:creationId xmlns:a16="http://schemas.microsoft.com/office/drawing/2014/main" id="{E3F83840-1D88-E21F-8278-07EF60BE97A8}"/>
              </a:ext>
            </a:extLst>
          </p:cNvPr>
          <p:cNvSpPr/>
          <p:nvPr/>
        </p:nvSpPr>
        <p:spPr>
          <a:xfrm>
            <a:off x="7171769" y="4571303"/>
            <a:ext cx="2052918" cy="661453"/>
          </a:xfrm>
          <a:prstGeom prst="wedgeRoundRectCallout">
            <a:avLst>
              <a:gd name="adj1" fmla="val 78645"/>
              <a:gd name="adj2" fmla="val 2733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有道理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0" name="語音泡泡: 圓角矩形 19">
            <a:extLst>
              <a:ext uri="{FF2B5EF4-FFF2-40B4-BE49-F238E27FC236}">
                <a16:creationId xmlns:a16="http://schemas.microsoft.com/office/drawing/2014/main" id="{59FF73B2-CF62-546F-6CBD-19937BAC3134}"/>
              </a:ext>
            </a:extLst>
          </p:cNvPr>
          <p:cNvSpPr/>
          <p:nvPr/>
        </p:nvSpPr>
        <p:spPr>
          <a:xfrm>
            <a:off x="5962650" y="5599118"/>
            <a:ext cx="4603380"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達成共識，結論是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6B2CC95E-749D-BE31-6945-1F942192F6A5}"/>
              </a:ext>
            </a:extLst>
          </p:cNvPr>
          <p:cNvSpPr txBox="1"/>
          <p:nvPr/>
        </p:nvSpPr>
        <p:spPr>
          <a:xfrm>
            <a:off x="2308669" y="2595973"/>
            <a:ext cx="1295400"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裁判</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22" name="文字方塊 21">
            <a:extLst>
              <a:ext uri="{FF2B5EF4-FFF2-40B4-BE49-F238E27FC236}">
                <a16:creationId xmlns:a16="http://schemas.microsoft.com/office/drawing/2014/main" id="{4B257DDC-4140-992D-55C5-BF9A4EB4AE6B}"/>
              </a:ext>
            </a:extLst>
          </p:cNvPr>
          <p:cNvSpPr txBox="1"/>
          <p:nvPr/>
        </p:nvSpPr>
        <p:spPr>
          <a:xfrm>
            <a:off x="2308669" y="5661878"/>
            <a:ext cx="1295400"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裁判</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Tree>
    <p:extLst>
      <p:ext uri="{BB962C8B-B14F-4D97-AF65-F5344CB8AC3E}">
        <p14:creationId xmlns:p14="http://schemas.microsoft.com/office/powerpoint/2010/main" val="2023779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2" grpId="0"/>
    </p:bldLst>
  </p:timing>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895</TotalTime>
  <Words>1243</Words>
  <Application>Microsoft Office PowerPoint</Application>
  <PresentationFormat>寬螢幕</PresentationFormat>
  <Paragraphs>207</Paragraphs>
  <Slides>16</Slides>
  <Notes>12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16</vt:i4>
      </vt:variant>
    </vt:vector>
  </HeadingPairs>
  <TitlesOfParts>
    <vt:vector size="24" baseType="lpstr">
      <vt:lpstr>微軟正黑體</vt:lpstr>
      <vt:lpstr>Aptos</vt:lpstr>
      <vt:lpstr>Arial</vt:lpstr>
      <vt:lpstr>Arial</vt:lpstr>
      <vt:lpstr>Calibri</vt:lpstr>
      <vt:lpstr>Calibri Light</vt:lpstr>
      <vt:lpstr>Roboto</vt:lpstr>
      <vt:lpstr>1_Office 佈景主題</vt:lpstr>
      <vt:lpstr>PowerPoint 簡報</vt:lpstr>
      <vt:lpstr>從《葬送的芙莉蓮》25, 26 話動畫講起</vt:lpstr>
      <vt:lpstr>從《葬送的芙莉蓮》25, 26 話動畫講起</vt:lpstr>
      <vt:lpstr>模型合作：讓合適的模型做合適的事情</vt:lpstr>
      <vt:lpstr>模型合作：讓模型彼此討論</vt:lpstr>
      <vt:lpstr>模型合作：讓模型彼此討論</vt:lpstr>
      <vt:lpstr>模型合作：多一點模型一起討論</vt:lpstr>
      <vt:lpstr>模型合作：多模型怎麼討論</vt:lpstr>
      <vt:lpstr>討論要怎麼停下來？</vt:lpstr>
      <vt:lpstr>PowerPoint 簡報</vt:lpstr>
      <vt:lpstr>PowerPoint 簡報</vt:lpstr>
      <vt:lpstr>引入不同的腳色</vt:lpstr>
      <vt:lpstr>PowerPoint 簡報</vt:lpstr>
      <vt:lpstr>PowerPoint 簡報</vt:lpstr>
      <vt:lpstr>由 AI 組成的社群!</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Hung-yi Lee</cp:lastModifiedBy>
  <cp:revision>16</cp:revision>
  <dcterms:created xsi:type="dcterms:W3CDTF">2024-03-09T17:45:57Z</dcterms:created>
  <dcterms:modified xsi:type="dcterms:W3CDTF">2024-03-23T16:31:50Z</dcterms:modified>
</cp:coreProperties>
</file>